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9"/>
  </p:notesMasterIdLst>
  <p:sldIdLst>
    <p:sldId id="277" r:id="rId2"/>
    <p:sldId id="259" r:id="rId3"/>
    <p:sldId id="260" r:id="rId4"/>
    <p:sldId id="272" r:id="rId5"/>
    <p:sldId id="261" r:id="rId6"/>
    <p:sldId id="262" r:id="rId7"/>
    <p:sldId id="269" r:id="rId8"/>
    <p:sldId id="276" r:id="rId9"/>
    <p:sldId id="268" r:id="rId10"/>
    <p:sldId id="270" r:id="rId11"/>
    <p:sldId id="263" r:id="rId12"/>
    <p:sldId id="274" r:id="rId13"/>
    <p:sldId id="264" r:id="rId14"/>
    <p:sldId id="265" r:id="rId15"/>
    <p:sldId id="266" r:id="rId16"/>
    <p:sldId id="267" r:id="rId17"/>
    <p:sldId id="275" r:id="rId18"/>
    <p:sldId id="286" r:id="rId19"/>
    <p:sldId id="278" r:id="rId20"/>
    <p:sldId id="279" r:id="rId21"/>
    <p:sldId id="280" r:id="rId22"/>
    <p:sldId id="281" r:id="rId23"/>
    <p:sldId id="282" r:id="rId24"/>
    <p:sldId id="283" r:id="rId25"/>
    <p:sldId id="284" r:id="rId26"/>
    <p:sldId id="287" r:id="rId27"/>
    <p:sldId id="285" r:id="rId28"/>
  </p:sldIdLst>
  <p:sldSz cx="9144000" cy="5143500" type="screen16x9"/>
  <p:notesSz cx="6858000" cy="9144000"/>
  <p:embeddedFontLst>
    <p:embeddedFont>
      <p:font typeface="Calibri" panose="020F0502020204030204" pitchFamily="34" charset="0"/>
      <p:regular r:id="rId30"/>
      <p:bold r:id="rId31"/>
      <p:italic r:id="rId32"/>
      <p:boldItalic r:id="rId33"/>
    </p:embeddedFont>
    <p:embeddedFont>
      <p:font typeface="Calibri Light" panose="020F0302020204030204" pitchFamily="34" charset="0"/>
      <p:regular r:id="rId34"/>
      <p:italic r:id="rId35"/>
    </p:embeddedFont>
    <p:embeddedFont>
      <p:font typeface="Helvetica Neue" panose="020B0604020202020204" charset="0"/>
      <p:regular r:id="rId36"/>
      <p:bold r:id="rId37"/>
      <p:italic r:id="rId38"/>
      <p:boldItalic r:id="rId39"/>
    </p:embeddedFont>
    <p:embeddedFont>
      <p:font typeface="Open Sans" panose="020B0606030504020204" pitchFamily="34" charset="0"/>
      <p:regular r:id="rId40"/>
      <p:bold r:id="rId41"/>
      <p:italic r:id="rId42"/>
      <p:boldItalic r:id="rId43"/>
    </p:embeddedFont>
    <p:embeddedFont>
      <p:font typeface="PT Sans Narrow" panose="020B0506020203020204" pitchFamily="34" charset="0"/>
      <p:regular r:id="rId44"/>
      <p:bold r:id="rId45"/>
    </p:embeddedFont>
    <p:embeddedFont>
      <p:font typeface="Roboto" panose="02000000000000000000"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68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neonscience.org/data-collection/airborne-remote-sensin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916bb23078_0_1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916bb23078_0_1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91af98e1a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91af98e1a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91af98e1a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91af98e1a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916bb23078_0_2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916bb23078_0_2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16bb23078_0_2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16bb23078_0_2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916bb23078_0_2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916bb23078_0_2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09F7CA59-604C-49A8-815C-F3B5236EFE1D}"/>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70B38240-3974-4DA7-8A61-95C14EA5759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First review the data: lots of different files with similar file names</a:t>
            </a:r>
          </a:p>
          <a:p>
            <a:pPr eaLnBrk="1" hangingPunct="1">
              <a:spcBef>
                <a:spcPct val="0"/>
              </a:spcBef>
            </a:pPr>
            <a:endParaRPr lang="en-US" altLang="en-US"/>
          </a:p>
          <a:p>
            <a:pPr eaLnBrk="1" hangingPunct="1">
              <a:spcBef>
                <a:spcPct val="0"/>
              </a:spcBef>
            </a:pPr>
            <a:r>
              <a:rPr lang="en-US" altLang="en-US"/>
              <a:t>NEON - have 81 field sites in the United States on government areas, marine and terrestrial, i.e. national parks and forests</a:t>
            </a:r>
          </a:p>
          <a:p>
            <a:pPr eaLnBrk="1" hangingPunct="1">
              <a:spcBef>
                <a:spcPct val="0"/>
              </a:spcBef>
            </a:pPr>
            <a:endParaRPr lang="en-US" altLang="en-US"/>
          </a:p>
          <a:p>
            <a:pPr eaLnBrk="1" hangingPunct="1">
              <a:spcBef>
                <a:spcPct val="0"/>
              </a:spcBef>
            </a:pPr>
            <a:r>
              <a:rPr lang="en-US" altLang="en-US"/>
              <a:t>collect data with standardized methods for about 30 years</a:t>
            </a:r>
          </a:p>
          <a:p>
            <a:pPr eaLnBrk="1" hangingPunct="1">
              <a:spcBef>
                <a:spcPct val="0"/>
              </a:spcBef>
            </a:pPr>
            <a:endParaRPr lang="en-US" altLang="en-US"/>
          </a:p>
          <a:p>
            <a:pPr eaLnBrk="1" hangingPunct="1">
              <a:spcBef>
                <a:spcPct val="0"/>
              </a:spcBef>
            </a:pPr>
            <a:r>
              <a:rPr lang="en-US" altLang="en-US"/>
              <a:t>purpose of studying ecosystems and how they change over time</a:t>
            </a:r>
          </a:p>
          <a:p>
            <a:pPr eaLnBrk="1" hangingPunct="1">
              <a:spcBef>
                <a:spcPct val="0"/>
              </a:spcBef>
            </a:pPr>
            <a:endParaRPr lang="en-US" altLang="en-US"/>
          </a:p>
          <a:p>
            <a:pPr eaLnBrk="1" hangingPunct="1">
              <a:spcBef>
                <a:spcPct val="0"/>
              </a:spcBef>
            </a:pPr>
            <a:r>
              <a:rPr lang="en-US" altLang="en-US"/>
              <a:t>make the data publicly available online</a:t>
            </a:r>
          </a:p>
          <a:p>
            <a:pPr eaLnBrk="1" hangingPunct="1">
              <a:spcBef>
                <a:spcPct val="0"/>
              </a:spcBef>
            </a:pPr>
            <a:endParaRPr lang="en-US" altLang="en-US"/>
          </a:p>
          <a:p>
            <a:pPr eaLnBrk="1" hangingPunct="1">
              <a:spcBef>
                <a:spcPct val="0"/>
              </a:spcBef>
            </a:pPr>
            <a:r>
              <a:rPr lang="en-US" altLang="en-US"/>
              <a:t>Next several slides I’ll introduce the data and the sites, but the Geospatial Workshop Overview setup webpage has all of the information. That’s the page you went to download the data and software, there is a link on the course webpage to that if you want to go back there at any time.</a:t>
            </a:r>
          </a:p>
        </p:txBody>
      </p:sp>
      <p:sp>
        <p:nvSpPr>
          <p:cNvPr id="16388" name="Slide Number Placeholder 3">
            <a:extLst>
              <a:ext uri="{FF2B5EF4-FFF2-40B4-BE49-F238E27FC236}">
                <a16:creationId xmlns:a16="http://schemas.microsoft.com/office/drawing/2014/main" id="{27BC8E82-7708-4087-AEAF-BF57CA172B5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E31897FA-CF92-4BC0-A013-4CA9E8974537}" type="slidenum">
              <a:rPr lang="en-US" altLang="en-US"/>
              <a:pPr/>
              <a:t>19</a:t>
            </a:fld>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2C218016-CF86-4F15-8C3D-528EA6227EAE}"/>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a:extLst>
              <a:ext uri="{FF2B5EF4-FFF2-40B4-BE49-F238E27FC236}">
                <a16:creationId xmlns:a16="http://schemas.microsoft.com/office/drawing/2014/main" id="{36C6EBBC-B5E6-40E6-8BC7-95932EBDDD5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On the east coast in Massachusetts – mostly dense forest, lots of precipitation over the year, continental climate with wide temperature range</a:t>
            </a:r>
          </a:p>
          <a:p>
            <a:pPr eaLnBrk="1" hangingPunct="1">
              <a:spcBef>
                <a:spcPct val="0"/>
              </a:spcBef>
            </a:pPr>
            <a:endParaRPr lang="en-US" altLang="en-US"/>
          </a:p>
          <a:p>
            <a:pPr eaLnBrk="1" hangingPunct="1">
              <a:spcBef>
                <a:spcPct val="0"/>
              </a:spcBef>
            </a:pPr>
            <a:r>
              <a:rPr lang="en-US" altLang="en-US"/>
              <a:t>plots where ecologists collect samples and observational data for soils, plants, insects, birds, microbes</a:t>
            </a:r>
          </a:p>
          <a:p>
            <a:pPr eaLnBrk="1" hangingPunct="1">
              <a:spcBef>
                <a:spcPct val="0"/>
              </a:spcBef>
            </a:pPr>
            <a:r>
              <a:rPr lang="en-US" altLang="en-US"/>
              <a:t>towers where they collect weather data at 6 different elevations from the top of the tree canopy to the ground</a:t>
            </a:r>
          </a:p>
          <a:p>
            <a:pPr eaLnBrk="1" hangingPunct="1">
              <a:spcBef>
                <a:spcPct val="0"/>
              </a:spcBef>
            </a:pPr>
            <a:r>
              <a:rPr lang="en-US" altLang="en-US"/>
              <a:t>also collect remote sensing and spatial data like tower locations, site boundaries</a:t>
            </a:r>
          </a:p>
          <a:p>
            <a:pPr eaLnBrk="1" hangingPunct="1">
              <a:spcBef>
                <a:spcPct val="0"/>
              </a:spcBef>
            </a:pPr>
            <a:endParaRPr lang="en-US" altLang="en-US" sz="1400"/>
          </a:p>
          <a:p>
            <a:pPr eaLnBrk="1" hangingPunct="1">
              <a:spcBef>
                <a:spcPct val="0"/>
              </a:spcBef>
            </a:pPr>
            <a:r>
              <a:rPr lang="en-US" altLang="en-US" sz="1400"/>
              <a:t>All files for this site start with HARV</a:t>
            </a:r>
          </a:p>
          <a:p>
            <a:pPr eaLnBrk="1" hangingPunct="1">
              <a:spcBef>
                <a:spcPct val="0"/>
              </a:spcBef>
            </a:pPr>
            <a:endParaRPr lang="en-US" altLang="en-US"/>
          </a:p>
          <a:p>
            <a:pPr eaLnBrk="1" hangingPunct="1">
              <a:spcBef>
                <a:spcPct val="0"/>
              </a:spcBef>
            </a:pPr>
            <a:endParaRPr lang="en-US" altLang="en-US"/>
          </a:p>
          <a:p>
            <a:pPr eaLnBrk="1" hangingPunct="1">
              <a:spcBef>
                <a:spcPct val="0"/>
              </a:spcBef>
            </a:pPr>
            <a:endParaRPr lang="en-US" altLang="en-US"/>
          </a:p>
        </p:txBody>
      </p:sp>
      <p:sp>
        <p:nvSpPr>
          <p:cNvPr id="18436" name="Slide Number Placeholder 3">
            <a:extLst>
              <a:ext uri="{FF2B5EF4-FFF2-40B4-BE49-F238E27FC236}">
                <a16:creationId xmlns:a16="http://schemas.microsoft.com/office/drawing/2014/main" id="{7500E6F3-A6FE-40B7-92A4-40B48C99AFF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6FAC12D1-C225-45E1-BC6D-D885C31F9CB2}" type="slidenum">
              <a:rPr lang="en-US" altLang="en-US"/>
              <a:pPr/>
              <a:t>20</a:t>
            </a:fld>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C90591FC-2049-4F43-AAE7-06E8B535D101}"/>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a:extLst>
              <a:ext uri="{FF2B5EF4-FFF2-40B4-BE49-F238E27FC236}">
                <a16:creationId xmlns:a16="http://schemas.microsoft.com/office/drawing/2014/main" id="{81A514BD-FC57-478F-A996-70AF56BA889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On the west coast in California – mix of forest and grasslands, much less precipitation and milder/warmer climate</a:t>
            </a:r>
          </a:p>
          <a:p>
            <a:pPr eaLnBrk="1" hangingPunct="1">
              <a:spcBef>
                <a:spcPct val="0"/>
              </a:spcBef>
            </a:pPr>
            <a:endParaRPr lang="en-US" altLang="en-US"/>
          </a:p>
          <a:p>
            <a:pPr eaLnBrk="1" hangingPunct="1">
              <a:spcBef>
                <a:spcPct val="0"/>
              </a:spcBef>
            </a:pPr>
            <a:r>
              <a:rPr lang="en-US" altLang="en-US"/>
              <a:t>Similar plots for ecological data and towers for meteo data</a:t>
            </a:r>
          </a:p>
          <a:p>
            <a:pPr eaLnBrk="1" hangingPunct="1">
              <a:spcBef>
                <a:spcPct val="0"/>
              </a:spcBef>
            </a:pPr>
            <a:r>
              <a:rPr lang="en-US" altLang="en-US"/>
              <a:t>also collect spatial and remote sensing data but less than at the Harvard Forest site</a:t>
            </a:r>
            <a:endParaRPr lang="en-US" altLang="en-US" sz="1400"/>
          </a:p>
          <a:p>
            <a:pPr eaLnBrk="1" hangingPunct="1">
              <a:spcBef>
                <a:spcPct val="0"/>
              </a:spcBef>
            </a:pPr>
            <a:endParaRPr lang="en-US" altLang="en-US"/>
          </a:p>
          <a:p>
            <a:pPr eaLnBrk="1" hangingPunct="1">
              <a:spcBef>
                <a:spcPct val="0"/>
              </a:spcBef>
            </a:pPr>
            <a:r>
              <a:rPr lang="en-US" altLang="en-US"/>
              <a:t>All files for this site start with SJER</a:t>
            </a:r>
          </a:p>
          <a:p>
            <a:pPr eaLnBrk="1" hangingPunct="1">
              <a:spcBef>
                <a:spcPct val="0"/>
              </a:spcBef>
            </a:pPr>
            <a:endParaRPr lang="en-US" altLang="en-US"/>
          </a:p>
          <a:p>
            <a:pPr eaLnBrk="1" hangingPunct="1">
              <a:spcBef>
                <a:spcPct val="0"/>
              </a:spcBef>
            </a:pPr>
            <a:endParaRPr lang="en-US" altLang="en-US"/>
          </a:p>
        </p:txBody>
      </p:sp>
      <p:sp>
        <p:nvSpPr>
          <p:cNvPr id="20484" name="Slide Number Placeholder 3">
            <a:extLst>
              <a:ext uri="{FF2B5EF4-FFF2-40B4-BE49-F238E27FC236}">
                <a16:creationId xmlns:a16="http://schemas.microsoft.com/office/drawing/2014/main" id="{12A809CD-61EA-40B2-8E5D-A81F2DA5D82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A6624D34-332D-403E-9AF5-4FB6F1808131}" type="slidenum">
              <a:rPr lang="en-US" altLang="en-US"/>
              <a:pPr/>
              <a:t>21</a:t>
            </a:fld>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2723DB3C-F37E-48AF-9AB6-CABB1368FC4D}"/>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Notes Placeholder 2">
            <a:extLst>
              <a:ext uri="{FF2B5EF4-FFF2-40B4-BE49-F238E27FC236}">
                <a16:creationId xmlns:a16="http://schemas.microsoft.com/office/drawing/2014/main" id="{22BE66E7-9DD6-4BD1-8EDE-46194D74878B}"/>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altLang="en-US" dirty="0"/>
              <a:t>More details on these later</a:t>
            </a:r>
          </a:p>
          <a:p>
            <a:pPr marL="228600" indent="-228600" eaLnBrk="1" hangingPunct="1">
              <a:spcBef>
                <a:spcPct val="0"/>
              </a:spcBef>
              <a:buFontTx/>
              <a:buAutoNum type="arabicParenR"/>
              <a:defRPr/>
            </a:pPr>
            <a:r>
              <a:rPr lang="en-US" altLang="en-US" dirty="0" err="1"/>
              <a:t>Shapefiles</a:t>
            </a:r>
            <a:r>
              <a:rPr lang="en-US" altLang="en-US" dirty="0"/>
              <a:t> of state boundaries, boundaries of the study areas, points where towers are located</a:t>
            </a:r>
          </a:p>
          <a:p>
            <a:pPr marL="228600" indent="-228600" eaLnBrk="1" hangingPunct="1">
              <a:spcBef>
                <a:spcPct val="0"/>
              </a:spcBef>
              <a:buFontTx/>
              <a:buAutoNum type="arabicParenR"/>
              <a:defRPr/>
            </a:pPr>
            <a:r>
              <a:rPr lang="en-US" altLang="en-US" dirty="0"/>
              <a:t>Tables of rainfall, temperature collected at the tower sites</a:t>
            </a:r>
          </a:p>
          <a:p>
            <a:pPr marL="228600" indent="-228600" eaLnBrk="1" hangingPunct="1">
              <a:spcBef>
                <a:spcPct val="0"/>
              </a:spcBef>
              <a:buFontTx/>
              <a:buAutoNum type="arabicParenR"/>
              <a:defRPr/>
            </a:pPr>
            <a:r>
              <a:rPr lang="en-US" altLang="en-US" dirty="0"/>
              <a:t>LiDAR: remote sensing data collected from an airplane that is processed to generate models of height of tree canopy, ground elevation</a:t>
            </a:r>
          </a:p>
          <a:p>
            <a:pPr marL="228600" indent="-228600" eaLnBrk="1" hangingPunct="1">
              <a:spcBef>
                <a:spcPct val="0"/>
              </a:spcBef>
              <a:buFontTx/>
              <a:buAutoNum type="arabicParenR"/>
              <a:defRPr/>
            </a:pPr>
            <a:r>
              <a:rPr lang="en-US" altLang="en-US" dirty="0" err="1"/>
              <a:t>Landstat</a:t>
            </a:r>
            <a:r>
              <a:rPr lang="en-US" altLang="en-US" dirty="0"/>
              <a:t>: satellite images collected from space</a:t>
            </a:r>
          </a:p>
        </p:txBody>
      </p:sp>
      <p:sp>
        <p:nvSpPr>
          <p:cNvPr id="22532" name="Slide Number Placeholder 3">
            <a:extLst>
              <a:ext uri="{FF2B5EF4-FFF2-40B4-BE49-F238E27FC236}">
                <a16:creationId xmlns:a16="http://schemas.microsoft.com/office/drawing/2014/main" id="{CB969050-C02C-4404-B02E-2432EF38FD8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58F743F4-9E48-46F6-9066-EE27E5FD458F}" type="slidenum">
              <a:rPr lang="en-US" altLang="en-US"/>
              <a:pPr/>
              <a:t>22</a:t>
            </a:fld>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a:extLst>
              <a:ext uri="{FF2B5EF4-FFF2-40B4-BE49-F238E27FC236}">
                <a16:creationId xmlns:a16="http://schemas.microsoft.com/office/drawing/2014/main" id="{5AB9B221-B9C6-4D36-B530-7343AB437412}"/>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a:extLst>
              <a:ext uri="{FF2B5EF4-FFF2-40B4-BE49-F238E27FC236}">
                <a16:creationId xmlns:a16="http://schemas.microsoft.com/office/drawing/2014/main" id="{D456D015-5F0E-4F84-A2A5-C181528A692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Zip file that you downloaded contains 4 folders with the 4 different types of data</a:t>
            </a:r>
          </a:p>
          <a:p>
            <a:pPr eaLnBrk="1" hangingPunct="1">
              <a:spcBef>
                <a:spcPct val="0"/>
              </a:spcBef>
            </a:pPr>
            <a:endParaRPr lang="en-US" altLang="en-US"/>
          </a:p>
          <a:p>
            <a:pPr eaLnBrk="1" hangingPunct="1">
              <a:spcBef>
                <a:spcPct val="0"/>
              </a:spcBef>
            </a:pPr>
            <a:r>
              <a:rPr lang="en-US" altLang="en-US"/>
              <a:t>2 of the 4 have a folder each for the 2 sites; 2 only have data for HARV</a:t>
            </a:r>
          </a:p>
          <a:p>
            <a:pPr eaLnBrk="1" hangingPunct="1">
              <a:spcBef>
                <a:spcPct val="0"/>
              </a:spcBef>
            </a:pPr>
            <a:endParaRPr lang="en-US" altLang="en-US" b="1"/>
          </a:p>
          <a:p>
            <a:pPr eaLnBrk="1" hangingPunct="1">
              <a:spcBef>
                <a:spcPct val="0"/>
              </a:spcBef>
            </a:pPr>
            <a:r>
              <a:rPr lang="en-US" altLang="en-US" b="1"/>
              <a:t>Site layout shapefiles:</a:t>
            </a:r>
            <a:r>
              <a:rPr lang="en-US" altLang="en-US"/>
              <a:t> NEON-DS-Site-Layout-Files.zip: A set of shapefiles for the NEON's Harvard Forest field site and US and (some) state boundary layers. </a:t>
            </a:r>
          </a:p>
          <a:p>
            <a:pPr eaLnBrk="1" hangingPunct="1">
              <a:spcBef>
                <a:spcPct val="0"/>
              </a:spcBef>
            </a:pPr>
            <a:r>
              <a:rPr lang="en-US" altLang="en-US"/>
              <a:t>Spatial data files that show boundaries of the HARV study area or plot or tower locations where measurements and samples were taken.</a:t>
            </a:r>
          </a:p>
          <a:p>
            <a:pPr eaLnBrk="1" hangingPunct="1">
              <a:spcBef>
                <a:spcPct val="0"/>
              </a:spcBef>
            </a:pPr>
            <a:r>
              <a:rPr lang="en-US" altLang="en-US"/>
              <a:t>Will mostly work with these tomorrow.</a:t>
            </a:r>
          </a:p>
          <a:p>
            <a:pPr eaLnBrk="1" hangingPunct="1">
              <a:spcBef>
                <a:spcPct val="0"/>
              </a:spcBef>
            </a:pPr>
            <a:endParaRPr lang="en-US" altLang="en-US" b="1"/>
          </a:p>
          <a:p>
            <a:pPr eaLnBrk="1" hangingPunct="1">
              <a:spcBef>
                <a:spcPct val="0"/>
              </a:spcBef>
            </a:pPr>
            <a:r>
              <a:rPr lang="en-US" altLang="en-US" b="1"/>
              <a:t>Meteorological data:</a:t>
            </a:r>
            <a:r>
              <a:rPr lang="en-US" altLang="en-US"/>
              <a:t> NEON-DS-Met-Time-Series.zip: Precipitation, temperature and other variables collected from a flux tower at the NEON Harvard Forest site.  </a:t>
            </a:r>
          </a:p>
          <a:p>
            <a:pPr eaLnBrk="1" hangingPunct="1">
              <a:spcBef>
                <a:spcPct val="0"/>
              </a:spcBef>
            </a:pPr>
            <a:endParaRPr lang="en-US" altLang="en-US"/>
          </a:p>
          <a:p>
            <a:pPr eaLnBrk="1" hangingPunct="1">
              <a:spcBef>
                <a:spcPct val="0"/>
              </a:spcBef>
            </a:pPr>
            <a:endParaRPr lang="en-US" altLang="en-US"/>
          </a:p>
        </p:txBody>
      </p:sp>
      <p:sp>
        <p:nvSpPr>
          <p:cNvPr id="24580" name="Slide Number Placeholder 3">
            <a:extLst>
              <a:ext uri="{FF2B5EF4-FFF2-40B4-BE49-F238E27FC236}">
                <a16:creationId xmlns:a16="http://schemas.microsoft.com/office/drawing/2014/main" id="{66C4D49A-D426-482B-8FC7-874F10FDF27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BE8A22D6-1BAE-4A7A-AD8A-275790E4B465}" type="slidenum">
              <a:rPr lang="en-US" altLang="en-US"/>
              <a:pPr/>
              <a:t>23</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916bb23078_0_19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916bb23078_0_19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4FBC75AA-2E8F-4825-97F3-147A82B13510}"/>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C7180471-14E9-45D3-BEFE-8E307462E786}"/>
              </a:ext>
            </a:extLst>
          </p:cNvPr>
          <p:cNvSpPr>
            <a:spLocks noGrp="1"/>
          </p:cNvSpPr>
          <p:nvPr>
            <p:ph type="body" idx="1"/>
          </p:nvPr>
        </p:nvSpPr>
        <p:spPr/>
        <p:txBody>
          <a:bodyPr/>
          <a:lstStyle/>
          <a:p>
            <a:pPr eaLnBrk="1" fontAlgn="auto" hangingPunct="1">
              <a:spcBef>
                <a:spcPts val="0"/>
              </a:spcBef>
              <a:spcAft>
                <a:spcPts val="0"/>
              </a:spcAft>
              <a:defRPr/>
            </a:pPr>
            <a:r>
              <a:rPr lang="en-US" dirty="0"/>
              <a:t>NEON-DS-Landsat-NDVI </a:t>
            </a:r>
          </a:p>
          <a:p>
            <a:pPr eaLnBrk="1" fontAlgn="auto" hangingPunct="1">
              <a:spcBef>
                <a:spcPts val="0"/>
              </a:spcBef>
              <a:spcAft>
                <a:spcPts val="0"/>
              </a:spcAft>
              <a:defRPr/>
            </a:pPr>
            <a:r>
              <a:rPr lang="en-US" dirty="0"/>
              <a:t>One folder for each field site and then within each there several files, but there are 2 types of data: NDVI and RGB</a:t>
            </a:r>
          </a:p>
          <a:p>
            <a:pPr eaLnBrk="1" fontAlgn="auto" hangingPunct="1">
              <a:spcBef>
                <a:spcPts val="0"/>
              </a:spcBef>
              <a:spcAft>
                <a:spcPts val="0"/>
              </a:spcAft>
              <a:defRPr/>
            </a:pPr>
            <a:endParaRPr lang="en-US" dirty="0"/>
          </a:p>
          <a:p>
            <a:pPr eaLnBrk="1" fontAlgn="auto" hangingPunct="1">
              <a:spcBef>
                <a:spcPts val="0"/>
              </a:spcBef>
              <a:spcAft>
                <a:spcPts val="0"/>
              </a:spcAft>
              <a:defRPr/>
            </a:pPr>
            <a:r>
              <a:rPr lang="en-US" dirty="0"/>
              <a:t>Data are in </a:t>
            </a:r>
            <a:r>
              <a:rPr lang="en-US" b="1" dirty="0"/>
              <a:t>raster</a:t>
            </a:r>
            <a:r>
              <a:rPr lang="en-US" dirty="0"/>
              <a:t> </a:t>
            </a:r>
            <a:r>
              <a:rPr lang="en-US" dirty="0" err="1"/>
              <a:t>GeoTIFF</a:t>
            </a:r>
            <a:r>
              <a:rPr lang="en-US" dirty="0"/>
              <a:t> files which are just one kind of file format used with geospatial data. [Geographic Tagged Image-File Format]</a:t>
            </a:r>
          </a:p>
          <a:p>
            <a:pPr eaLnBrk="1" fontAlgn="auto" hangingPunct="1">
              <a:spcBef>
                <a:spcPts val="0"/>
              </a:spcBef>
              <a:spcAft>
                <a:spcPts val="0"/>
              </a:spcAft>
              <a:defRPr/>
            </a:pPr>
            <a:r>
              <a:rPr lang="en-US" dirty="0"/>
              <a:t>Remote sensing data from images that have been:</a:t>
            </a:r>
          </a:p>
          <a:p>
            <a:pPr marL="171450" indent="-171450" eaLnBrk="1" fontAlgn="auto" hangingPunct="1">
              <a:spcBef>
                <a:spcPts val="0"/>
              </a:spcBef>
              <a:spcAft>
                <a:spcPts val="0"/>
              </a:spcAft>
              <a:buFontTx/>
              <a:buChar char="-"/>
              <a:defRPr/>
            </a:pPr>
            <a:r>
              <a:rPr lang="en-US" dirty="0"/>
              <a:t>collected by a </a:t>
            </a:r>
            <a:r>
              <a:rPr lang="en-US" b="1" dirty="0"/>
              <a:t>Landsat satellite </a:t>
            </a:r>
            <a:r>
              <a:rPr lang="en-US" dirty="0"/>
              <a:t>from space</a:t>
            </a:r>
          </a:p>
          <a:p>
            <a:pPr marL="171450" indent="-171450" eaLnBrk="1" fontAlgn="auto" hangingPunct="1">
              <a:spcBef>
                <a:spcPts val="0"/>
              </a:spcBef>
              <a:spcAft>
                <a:spcPts val="0"/>
              </a:spcAft>
              <a:buFontTx/>
              <a:buChar char="-"/>
              <a:defRPr/>
            </a:pPr>
            <a:r>
              <a:rPr lang="en-US" dirty="0"/>
              <a:t>Processed by USGS and </a:t>
            </a:r>
            <a:r>
              <a:rPr lang="en-US" b="1" dirty="0"/>
              <a:t>georeferenced</a:t>
            </a:r>
            <a:r>
              <a:rPr lang="en-US" dirty="0"/>
              <a:t>, meaning that they contain spatial info so that they can be related to a coordinate system on the ground and to other spatial data.</a:t>
            </a:r>
          </a:p>
          <a:p>
            <a:pPr eaLnBrk="1" fontAlgn="auto" hangingPunct="1">
              <a:spcBef>
                <a:spcPts val="0"/>
              </a:spcBef>
              <a:spcAft>
                <a:spcPts val="0"/>
              </a:spcAft>
              <a:defRPr/>
            </a:pPr>
            <a:endParaRPr lang="en-US" dirty="0"/>
          </a:p>
          <a:p>
            <a:pPr eaLnBrk="1" fontAlgn="auto" hangingPunct="1">
              <a:spcBef>
                <a:spcPts val="0"/>
              </a:spcBef>
              <a:spcAft>
                <a:spcPts val="0"/>
              </a:spcAft>
              <a:defRPr/>
            </a:pPr>
            <a:r>
              <a:rPr lang="en-US" dirty="0"/>
              <a:t>#1 </a:t>
            </a:r>
          </a:p>
          <a:p>
            <a:pPr eaLnBrk="1" fontAlgn="auto" hangingPunct="1">
              <a:spcBef>
                <a:spcPts val="0"/>
              </a:spcBef>
              <a:spcAft>
                <a:spcPts val="0"/>
              </a:spcAft>
              <a:defRPr/>
            </a:pPr>
            <a:r>
              <a:rPr lang="en-US" dirty="0"/>
              <a:t>NDVI: derived from images and shows quantity of vegetation of the </a:t>
            </a:r>
            <a:r>
              <a:rPr lang="en-US" dirty="0" err="1"/>
              <a:t>landcover</a:t>
            </a:r>
            <a:endParaRPr lang="en-US" dirty="0"/>
          </a:p>
          <a:p>
            <a:pPr eaLnBrk="1" fontAlgn="auto" hangingPunct="1">
              <a:spcBef>
                <a:spcPts val="0"/>
              </a:spcBef>
              <a:spcAft>
                <a:spcPts val="0"/>
              </a:spcAft>
              <a:defRPr/>
            </a:pPr>
            <a:r>
              <a:rPr lang="en-US" dirty="0"/>
              <a:t>low values = sand, snow, dirt (red); mid values = grassland; high values = forested (green)</a:t>
            </a:r>
          </a:p>
          <a:p>
            <a:pPr eaLnBrk="1" fontAlgn="auto" hangingPunct="1">
              <a:spcBef>
                <a:spcPts val="0"/>
              </a:spcBef>
              <a:spcAft>
                <a:spcPts val="0"/>
              </a:spcAft>
              <a:defRPr/>
            </a:pPr>
            <a:endParaRPr lang="en-US" dirty="0"/>
          </a:p>
          <a:p>
            <a:pPr eaLnBrk="1" fontAlgn="auto" hangingPunct="1">
              <a:spcBef>
                <a:spcPts val="0"/>
              </a:spcBef>
              <a:spcAft>
                <a:spcPts val="0"/>
              </a:spcAft>
              <a:defRPr/>
            </a:pPr>
            <a:r>
              <a:rPr lang="en-US" dirty="0"/>
              <a:t>#2</a:t>
            </a:r>
          </a:p>
          <a:p>
            <a:pPr eaLnBrk="1" fontAlgn="auto" hangingPunct="1">
              <a:spcBef>
                <a:spcPts val="0"/>
              </a:spcBef>
              <a:spcAft>
                <a:spcPts val="0"/>
              </a:spcAft>
              <a:defRPr/>
            </a:pPr>
            <a:r>
              <a:rPr lang="en-US" dirty="0"/>
              <a:t>RGB: aerial photograph that has been georeferenced. </a:t>
            </a:r>
          </a:p>
          <a:p>
            <a:pPr eaLnBrk="1" fontAlgn="auto" hangingPunct="1">
              <a:spcBef>
                <a:spcPts val="0"/>
              </a:spcBef>
              <a:spcAft>
                <a:spcPts val="0"/>
              </a:spcAft>
              <a:defRPr/>
            </a:pPr>
            <a:r>
              <a:rPr lang="en-US" dirty="0"/>
              <a:t>It is called RGB because it has red, green and blue layers which displayed together make a full color image</a:t>
            </a:r>
          </a:p>
          <a:p>
            <a:pPr eaLnBrk="1" fontAlgn="auto" hangingPunct="1">
              <a:spcBef>
                <a:spcPts val="0"/>
              </a:spcBef>
              <a:spcAft>
                <a:spcPts val="0"/>
              </a:spcAft>
              <a:defRPr/>
            </a:pPr>
            <a:endParaRPr lang="en-US" dirty="0"/>
          </a:p>
        </p:txBody>
      </p:sp>
      <p:sp>
        <p:nvSpPr>
          <p:cNvPr id="26628" name="Slide Number Placeholder 3">
            <a:extLst>
              <a:ext uri="{FF2B5EF4-FFF2-40B4-BE49-F238E27FC236}">
                <a16:creationId xmlns:a16="http://schemas.microsoft.com/office/drawing/2014/main" id="{D7DF8BCE-257E-448F-97B4-B7ECF126B99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DD100953-57D5-41FC-BFBF-6EDB3B58BE43}" type="slidenum">
              <a:rPr lang="en-US" altLang="en-US"/>
              <a:pPr/>
              <a:t>24</a:t>
            </a:fld>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B510A40D-EC57-4926-A253-129816148CE0}"/>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a:extLst>
              <a:ext uri="{FF2B5EF4-FFF2-40B4-BE49-F238E27FC236}">
                <a16:creationId xmlns:a16="http://schemas.microsoft.com/office/drawing/2014/main" id="{1F853CF4-175C-404B-8090-EFB30A8BCAC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NEON-DS-Airborne-Remote-Sensing</a:t>
            </a:r>
          </a:p>
          <a:p>
            <a:pPr eaLnBrk="1" hangingPunct="1">
              <a:spcBef>
                <a:spcPct val="0"/>
              </a:spcBef>
            </a:pPr>
            <a:r>
              <a:rPr lang="en-US" altLang="en-US"/>
              <a:t>One folder for each field site and then within each there are 2 (SJER) &amp; 4 folders (HARV) containing different types of raster data.</a:t>
            </a:r>
          </a:p>
          <a:p>
            <a:pPr eaLnBrk="1" hangingPunct="1">
              <a:spcBef>
                <a:spcPct val="0"/>
              </a:spcBef>
            </a:pPr>
            <a:r>
              <a:rPr lang="en-US" altLang="en-US"/>
              <a:t>Also raster data stored as .tif files containing spatial information</a:t>
            </a:r>
          </a:p>
          <a:p>
            <a:pPr eaLnBrk="1" hangingPunct="1">
              <a:spcBef>
                <a:spcPct val="0"/>
              </a:spcBef>
            </a:pPr>
            <a:r>
              <a:rPr lang="en-US" altLang="en-US"/>
              <a:t>These data are collected and processed directly by NEON  - Airborne Observation Platform (AOP) so collected with instruments on an airplane rather than a satellite</a:t>
            </a:r>
          </a:p>
          <a:p>
            <a:pPr eaLnBrk="1" hangingPunct="1">
              <a:spcBef>
                <a:spcPct val="0"/>
              </a:spcBef>
            </a:pPr>
            <a:r>
              <a:rPr lang="en-US" altLang="en-US"/>
              <a:t>LiDAR remote sensing data (light imaging, detection, and ranging) and digital photography</a:t>
            </a:r>
          </a:p>
          <a:p>
            <a:pPr eaLnBrk="1" hangingPunct="1">
              <a:spcBef>
                <a:spcPct val="0"/>
              </a:spcBef>
            </a:pPr>
            <a:endParaRPr lang="en-US" altLang="en-US"/>
          </a:p>
          <a:p>
            <a:pPr eaLnBrk="1" hangingPunct="1">
              <a:spcBef>
                <a:spcPct val="0"/>
              </a:spcBef>
            </a:pPr>
            <a:r>
              <a:rPr lang="en-US" altLang="en-US"/>
              <a:t>RGB_imagery = aerial photography similar to that collected with the global Landsat satellite that is in the Landsat data folder</a:t>
            </a:r>
          </a:p>
          <a:p>
            <a:pPr eaLnBrk="1" hangingPunct="1">
              <a:spcBef>
                <a:spcPct val="0"/>
              </a:spcBef>
            </a:pPr>
            <a:r>
              <a:rPr lang="en-US" altLang="en-US"/>
              <a:t>CHM = </a:t>
            </a:r>
            <a:r>
              <a:rPr lang="nl-NL" altLang="en-US"/>
              <a:t>canopy height model – maps the tree height as a continuous surface over the underlying ground topography</a:t>
            </a:r>
          </a:p>
          <a:p>
            <a:pPr eaLnBrk="1" hangingPunct="1">
              <a:spcBef>
                <a:spcPct val="0"/>
              </a:spcBef>
            </a:pPr>
            <a:r>
              <a:rPr lang="en-US" altLang="en-US"/>
              <a:t>DSM = digital surface model – captures natural and built features on the Earth’s surface like power lines, buildings, vegetation</a:t>
            </a:r>
          </a:p>
          <a:p>
            <a:pPr eaLnBrk="1" hangingPunct="1">
              <a:spcBef>
                <a:spcPct val="0"/>
              </a:spcBef>
            </a:pPr>
            <a:r>
              <a:rPr lang="en-US" altLang="en-US"/>
              <a:t>DTM = digital terrain model – captures only bare earth with all non-ground points filtered out. Used when you need to know topography or ground elevation.</a:t>
            </a:r>
          </a:p>
          <a:p>
            <a:pPr eaLnBrk="1" hangingPunct="1">
              <a:spcBef>
                <a:spcPct val="0"/>
              </a:spcBef>
            </a:pPr>
            <a:endParaRPr lang="en-US" altLang="en-US"/>
          </a:p>
          <a:p>
            <a:pPr eaLnBrk="1" hangingPunct="1">
              <a:spcBef>
                <a:spcPct val="0"/>
              </a:spcBef>
            </a:pPr>
            <a:r>
              <a:rPr lang="en-US" altLang="en-US"/>
              <a:t>1-m spatial resolution</a:t>
            </a:r>
          </a:p>
          <a:p>
            <a:pPr eaLnBrk="1" hangingPunct="1">
              <a:spcBef>
                <a:spcPct val="0"/>
              </a:spcBef>
            </a:pPr>
            <a:r>
              <a:rPr lang="en-US" altLang="en-US"/>
              <a:t>Fly continuously all summer and cover about 75% of field sites areas</a:t>
            </a:r>
          </a:p>
          <a:p>
            <a:pPr eaLnBrk="1" hangingPunct="1">
              <a:spcBef>
                <a:spcPct val="0"/>
              </a:spcBef>
            </a:pPr>
            <a:endParaRPr lang="en-US" altLang="en-US"/>
          </a:p>
          <a:p>
            <a:pPr eaLnBrk="1" hangingPunct="1">
              <a:spcBef>
                <a:spcPct val="0"/>
              </a:spcBef>
            </a:pPr>
            <a:endParaRPr lang="en-US" altLang="en-US"/>
          </a:p>
        </p:txBody>
      </p:sp>
      <p:sp>
        <p:nvSpPr>
          <p:cNvPr id="28676" name="Slide Number Placeholder 3">
            <a:extLst>
              <a:ext uri="{FF2B5EF4-FFF2-40B4-BE49-F238E27FC236}">
                <a16:creationId xmlns:a16="http://schemas.microsoft.com/office/drawing/2014/main" id="{24EE19F1-9671-4C4E-89E8-EED759BDFE0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2455A0A5-FF36-4EB9-A7A6-9FC245BFF44C}" type="slidenum">
              <a:rPr lang="en-US" altLang="en-US"/>
              <a:pPr/>
              <a:t>25</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a:extLst>
              <a:ext uri="{FF2B5EF4-FFF2-40B4-BE49-F238E27FC236}">
                <a16:creationId xmlns:a16="http://schemas.microsoft.com/office/drawing/2014/main" id="{3ECDB878-9712-494F-B03B-1829B571A786}"/>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a:extLst>
              <a:ext uri="{FF2B5EF4-FFF2-40B4-BE49-F238E27FC236}">
                <a16:creationId xmlns:a16="http://schemas.microsoft.com/office/drawing/2014/main" id="{A56D8F17-29E5-4FCC-A0A4-377EF0EB683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Vector data has some important advantages:</a:t>
            </a:r>
          </a:p>
          <a:p>
            <a:r>
              <a:rPr lang="en-US" altLang="en-US"/>
              <a:t>- The geometry structures hold information in themselves - why choose point over polygon, for instance?</a:t>
            </a:r>
          </a:p>
          <a:p>
            <a:r>
              <a:rPr lang="en-US" altLang="en-US"/>
              <a:t>- Each geometry feature can carry multiple attributes instead of just one, e.g. a database of cities can have attributes for name, country, population, etc</a:t>
            </a:r>
          </a:p>
          <a:p>
            <a:endParaRPr lang="en-US" altLang="en-US"/>
          </a:p>
          <a:p>
            <a:r>
              <a:rPr lang="en-US" altLang="en-US"/>
              <a:t>Like raster data, vector data can also come in many different formats. For this workshop, we will use the Shapefile format which has the extension .shp. A .shp file stores the geographic coordinates of each vertice in the vector, as well as metadata including:</a:t>
            </a:r>
          </a:p>
          <a:p>
            <a:r>
              <a:rPr lang="en-US" altLang="en-US" b="1"/>
              <a:t>Extent</a:t>
            </a:r>
            <a:r>
              <a:rPr lang="en-US" altLang="en-US"/>
              <a:t> - the spatial extent of the shapefile (i.e. geographic area that the shapefile covers). The spatial extent for a shapefile represents the combined extent for all spatial objects in the shapefile.</a:t>
            </a:r>
          </a:p>
          <a:p>
            <a:r>
              <a:rPr lang="en-US" altLang="en-US" b="1"/>
              <a:t>Object type</a:t>
            </a:r>
            <a:r>
              <a:rPr lang="en-US" altLang="en-US"/>
              <a:t> - whether the shapefile includes points, lines, or polygons.</a:t>
            </a:r>
          </a:p>
          <a:p>
            <a:r>
              <a:rPr lang="en-US" altLang="en-US" b="1"/>
              <a:t>Coordinate reference system (CRS)</a:t>
            </a:r>
            <a:endParaRPr lang="en-US" altLang="en-US"/>
          </a:p>
          <a:p>
            <a:r>
              <a:rPr lang="en-US" altLang="en-US" b="1"/>
              <a:t>Other attributes</a:t>
            </a:r>
            <a:r>
              <a:rPr lang="en-US" altLang="en-US"/>
              <a:t> - for example, a line shapefile that contains the locations of streams, might contain the name of each stream.</a:t>
            </a:r>
          </a:p>
          <a:p>
            <a:endParaRPr lang="en-US" altLang="en-US"/>
          </a:p>
          <a:p>
            <a:r>
              <a:rPr lang="en-US" altLang="en-US"/>
              <a:t>Also data source and how to cite it</a:t>
            </a:r>
          </a:p>
          <a:p>
            <a:endParaRPr lang="en-US" altLang="en-US"/>
          </a:p>
          <a:p>
            <a:endParaRPr lang="en-US" altLang="en-US"/>
          </a:p>
          <a:p>
            <a:r>
              <a:rPr lang="en-US" altLang="en-US"/>
              <a:t>The downsides of vector data include:</a:t>
            </a:r>
          </a:p>
          <a:p>
            <a:r>
              <a:rPr lang="en-US" altLang="en-US"/>
              <a:t>potential bias in datasets - what didn’t get recorded?</a:t>
            </a:r>
          </a:p>
          <a:p>
            <a:r>
              <a:rPr lang="en-US" altLang="en-US"/>
              <a:t>Calculations involving multiple vector layers need to do math on the geometry as well as the attributes, so can be slow compared to raster math.</a:t>
            </a:r>
          </a:p>
          <a:p>
            <a:pPr eaLnBrk="1" hangingPunct="1"/>
            <a:endParaRPr lang="en-US" altLang="en-US"/>
          </a:p>
        </p:txBody>
      </p:sp>
      <p:sp>
        <p:nvSpPr>
          <p:cNvPr id="45060" name="Slide Number Placeholder 3">
            <a:extLst>
              <a:ext uri="{FF2B5EF4-FFF2-40B4-BE49-F238E27FC236}">
                <a16:creationId xmlns:a16="http://schemas.microsoft.com/office/drawing/2014/main" id="{F51ABA2E-0CCA-46DE-B18F-43551A84006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CA1F67BB-5D87-439C-8DBD-1476F7032ED3}" type="slidenum">
              <a:rPr lang="en-US" altLang="en-US"/>
              <a:pPr/>
              <a:t>4</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912f9dfcb7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912f9dfcb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916bb23078_0_19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16bb23078_0_1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31F0A0A4-398D-40A3-8775-259C3E9C11B8}"/>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F26514DB-C474-4028-8011-7610D36FDE0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b="1"/>
              <a:t>Extent</a:t>
            </a:r>
          </a:p>
          <a:p>
            <a:pPr eaLnBrk="1" hangingPunct="1"/>
            <a:r>
              <a:rPr lang="en-US" altLang="en-US"/>
              <a:t>The spatial extent is the geographic area that the raster data covers. The spatial extent of an R spatial object represents the geographic edge or location that is the furthest north, south, east and west. In other words, extent represents the overall geographic coverage.</a:t>
            </a:r>
          </a:p>
          <a:p>
            <a:pPr eaLnBrk="1" hangingPunct="1"/>
            <a:endParaRPr lang="en-US" altLang="en-US"/>
          </a:p>
          <a:p>
            <a:pPr eaLnBrk="1" hangingPunct="1"/>
            <a:r>
              <a:rPr lang="en-US" altLang="en-US" b="1"/>
              <a:t>Resolution</a:t>
            </a:r>
          </a:p>
          <a:p>
            <a:pPr eaLnBrk="1" hangingPunct="1"/>
            <a:r>
              <a:rPr lang="en-US" altLang="en-US"/>
              <a:t>A resolution of a raster represents the area on the ground that each pixel of the raster covers. The image below illustrates the effect of changes in resolution.</a:t>
            </a:r>
          </a:p>
          <a:p>
            <a:pPr eaLnBrk="1" hangingPunct="1"/>
            <a:endParaRPr lang="en-US" altLang="en-US"/>
          </a:p>
          <a:p>
            <a:pPr eaLnBrk="1" hangingPunct="1"/>
            <a:endParaRPr lang="en-US" altLang="en-US"/>
          </a:p>
          <a:p>
            <a:pPr eaLnBrk="1" hangingPunct="1"/>
            <a:endParaRPr lang="en-US" altLang="en-US"/>
          </a:p>
        </p:txBody>
      </p:sp>
      <p:sp>
        <p:nvSpPr>
          <p:cNvPr id="34820" name="Slide Number Placeholder 3">
            <a:extLst>
              <a:ext uri="{FF2B5EF4-FFF2-40B4-BE49-F238E27FC236}">
                <a16:creationId xmlns:a16="http://schemas.microsoft.com/office/drawing/2014/main" id="{FD761796-2DA8-45AE-867E-1E967A6B277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0735B218-7044-4745-A014-C4E6F2122B46}" type="slidenum">
              <a:rPr lang="en-US" altLang="en-US"/>
              <a:pPr/>
              <a:t>7</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3BDCDE59-6442-406E-9B8F-0A03EFFABD05}"/>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a:extLst>
              <a:ext uri="{FF2B5EF4-FFF2-40B4-BE49-F238E27FC236}">
                <a16:creationId xmlns:a16="http://schemas.microsoft.com/office/drawing/2014/main" id="{008B6145-FAEC-4207-B42A-B3B221DCF3B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Some examples of continuous rasters include:</a:t>
            </a:r>
          </a:p>
          <a:p>
            <a:pPr eaLnBrk="1" hangingPunct="1">
              <a:spcBef>
                <a:spcPct val="0"/>
              </a:spcBef>
            </a:pPr>
            <a:r>
              <a:rPr lang="en-US" altLang="en-US"/>
              <a:t>Precipitation maps</a:t>
            </a:r>
          </a:p>
          <a:p>
            <a:pPr eaLnBrk="1" hangingPunct="1">
              <a:spcBef>
                <a:spcPct val="0"/>
              </a:spcBef>
            </a:pPr>
            <a:r>
              <a:rPr lang="en-US" altLang="en-US"/>
              <a:t>Maps of tree height derived from LiDAR data</a:t>
            </a:r>
          </a:p>
          <a:p>
            <a:pPr eaLnBrk="1" hangingPunct="1">
              <a:spcBef>
                <a:spcPct val="0"/>
              </a:spcBef>
            </a:pPr>
            <a:r>
              <a:rPr lang="en-US" altLang="en-US"/>
              <a:t>Elevation values for a region</a:t>
            </a:r>
          </a:p>
          <a:p>
            <a:pPr eaLnBrk="1" hangingPunct="1">
              <a:spcBef>
                <a:spcPct val="0"/>
              </a:spcBef>
            </a:pPr>
            <a:endParaRPr lang="en-US" altLang="en-US"/>
          </a:p>
          <a:p>
            <a:pPr eaLnBrk="1" hangingPunct="1">
              <a:spcBef>
                <a:spcPct val="0"/>
              </a:spcBef>
            </a:pPr>
            <a:r>
              <a:rPr lang="en-US" altLang="en-US"/>
              <a:t>A map of elevation for Harvard Forest derived from the </a:t>
            </a:r>
            <a:r>
              <a:rPr lang="en-US" altLang="en-US">
                <a:hlinkClick r:id="rId3"/>
              </a:rPr>
              <a:t>NEON AOP LiDAR sensor</a:t>
            </a:r>
            <a:r>
              <a:rPr lang="en-US" altLang="en-US"/>
              <a:t> is below. Elevation is represented as continuous numeric variable in this map. The legend shows the continuous range of values in the data from around 300 to 420 meters.</a:t>
            </a:r>
          </a:p>
          <a:p>
            <a:pPr eaLnBrk="1" hangingPunct="1">
              <a:spcBef>
                <a:spcPct val="0"/>
              </a:spcBef>
            </a:pPr>
            <a:endParaRPr lang="en-US" altLang="en-US"/>
          </a:p>
        </p:txBody>
      </p:sp>
      <p:sp>
        <p:nvSpPr>
          <p:cNvPr id="36868" name="Slide Number Placeholder 3">
            <a:extLst>
              <a:ext uri="{FF2B5EF4-FFF2-40B4-BE49-F238E27FC236}">
                <a16:creationId xmlns:a16="http://schemas.microsoft.com/office/drawing/2014/main" id="{B9A906EB-9B37-47D4-BDE6-CE3556571F3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1EC032DD-0EB8-47C9-9C75-CD54052FCC64}" type="slidenum">
              <a:rPr lang="en-US" altLang="en-US"/>
              <a:pPr/>
              <a:t>8</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a:extLst>
              <a:ext uri="{FF2B5EF4-FFF2-40B4-BE49-F238E27FC236}">
                <a16:creationId xmlns:a16="http://schemas.microsoft.com/office/drawing/2014/main" id="{73377F52-2E0D-4CB5-98AD-6A357C2C59EB}"/>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a:extLst>
              <a:ext uri="{FF2B5EF4-FFF2-40B4-BE49-F238E27FC236}">
                <a16:creationId xmlns:a16="http://schemas.microsoft.com/office/drawing/2014/main" id="{D14FA205-2591-4C36-B1A1-839A68875D4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Some rasters contain categorical data where each pixel represents a discrete class such as a landcover type (e.g., “forest” or “grassland”) rather than a continuous value. </a:t>
            </a:r>
          </a:p>
          <a:p>
            <a:pPr eaLnBrk="1" hangingPunct="1">
              <a:spcBef>
                <a:spcPct val="0"/>
              </a:spcBef>
            </a:pPr>
            <a:endParaRPr lang="en-US" altLang="en-US"/>
          </a:p>
          <a:p>
            <a:pPr eaLnBrk="1" hangingPunct="1">
              <a:spcBef>
                <a:spcPct val="0"/>
              </a:spcBef>
            </a:pPr>
            <a:r>
              <a:rPr lang="en-US" altLang="en-US"/>
              <a:t>Some examples of classified maps include:</a:t>
            </a:r>
          </a:p>
          <a:p>
            <a:pPr eaLnBrk="1" hangingPunct="1">
              <a:spcBef>
                <a:spcPct val="0"/>
              </a:spcBef>
            </a:pPr>
            <a:r>
              <a:rPr lang="en-US" altLang="en-US"/>
              <a:t>Landcover / land-use maps. Each color is a different land cover category.</a:t>
            </a:r>
          </a:p>
          <a:p>
            <a:pPr eaLnBrk="1" hangingPunct="1">
              <a:spcBef>
                <a:spcPct val="0"/>
              </a:spcBef>
            </a:pPr>
            <a:r>
              <a:rPr lang="en-US" altLang="en-US"/>
              <a:t>Tree height maps classified as short, medium, and tall trees.</a:t>
            </a:r>
          </a:p>
          <a:p>
            <a:pPr eaLnBrk="1" hangingPunct="1">
              <a:spcBef>
                <a:spcPct val="0"/>
              </a:spcBef>
            </a:pPr>
            <a:r>
              <a:rPr lang="en-US" altLang="en-US"/>
              <a:t>Elevation maps classified as low, medium, and high elevation.</a:t>
            </a:r>
          </a:p>
          <a:p>
            <a:pPr eaLnBrk="1" hangingPunct="1">
              <a:spcBef>
                <a:spcPct val="0"/>
              </a:spcBef>
            </a:pPr>
            <a:endParaRPr lang="en-US" altLang="en-US"/>
          </a:p>
          <a:p>
            <a:pPr eaLnBrk="1" hangingPunct="1">
              <a:spcBef>
                <a:spcPct val="0"/>
              </a:spcBef>
            </a:pPr>
            <a:r>
              <a:rPr lang="en-US" altLang="en-US"/>
              <a:t>The map above shows elevation data for the NEON Harvard Forest field site. We will be working with data from this site later in the workshop. In this map, the elevation data (a continuous variable) has been divided up into categories to yield a categorical raster.</a:t>
            </a:r>
          </a:p>
        </p:txBody>
      </p:sp>
      <p:sp>
        <p:nvSpPr>
          <p:cNvPr id="38916" name="Slide Number Placeholder 3">
            <a:extLst>
              <a:ext uri="{FF2B5EF4-FFF2-40B4-BE49-F238E27FC236}">
                <a16:creationId xmlns:a16="http://schemas.microsoft.com/office/drawing/2014/main" id="{2E076FBE-6FBA-4588-9BB1-31624BEF460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7FC2257F-4D5E-43C2-AA56-A1A7C0FEB13D}" type="slidenum">
              <a:rPr lang="en-US" altLang="en-US"/>
              <a:pPr/>
              <a:t>9</a:t>
            </a:fld>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0C944919-35B4-4FE8-90A7-3CBD779D22A1}"/>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a:extLst>
              <a:ext uri="{FF2B5EF4-FFF2-40B4-BE49-F238E27FC236}">
                <a16:creationId xmlns:a16="http://schemas.microsoft.com/office/drawing/2014/main" id="{EC57BB6F-BA6D-445F-B84F-FF9ACC30C95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t>A raster can contain one or more bands. One type of multi-band raster dataset that is familiar to many of us is a color image. A basic color image consists of three bands: red, green, and blue. Each band represents light reflected from the red, green or blue portions of the electromagnetic spectrum. </a:t>
            </a:r>
          </a:p>
          <a:p>
            <a:pPr eaLnBrk="1" hangingPunct="1"/>
            <a:endParaRPr lang="en-US" altLang="en-US"/>
          </a:p>
          <a:p>
            <a:pPr eaLnBrk="1" hangingPunct="1"/>
            <a:r>
              <a:rPr lang="en-US" altLang="en-US"/>
              <a:t>We can plot each band of a multi-band image individually. The pixel brightness for each band, when composited creates the colors that we see in an image.</a:t>
            </a:r>
            <a:endParaRPr lang="en-US" altLang="en-US" b="1"/>
          </a:p>
          <a:p>
            <a:pPr eaLnBrk="1" hangingPunct="1"/>
            <a:endParaRPr lang="en-US" altLang="en-US"/>
          </a:p>
        </p:txBody>
      </p:sp>
      <p:sp>
        <p:nvSpPr>
          <p:cNvPr id="40964" name="Slide Number Placeholder 3">
            <a:extLst>
              <a:ext uri="{FF2B5EF4-FFF2-40B4-BE49-F238E27FC236}">
                <a16:creationId xmlns:a16="http://schemas.microsoft.com/office/drawing/2014/main" id="{23823E06-C8A1-4094-8117-BCC5C0442FC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207882AB-8BCF-483D-931B-F042E9C95AAA}" type="slidenum">
              <a:rPr lang="en-US" altLang="en-US"/>
              <a:pPr/>
              <a:t>10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2C1997C-E9BE-49C3-AE40-454A1EE7E771}"/>
              </a:ext>
            </a:extLst>
          </p:cNvPr>
          <p:cNvSpPr>
            <a:spLocks noGrp="1"/>
          </p:cNvSpPr>
          <p:nvPr>
            <p:ph type="dt" sz="half" idx="10"/>
          </p:nvPr>
        </p:nvSpPr>
        <p:spPr/>
        <p:txBody>
          <a:bodyPr/>
          <a:lstStyle>
            <a:lvl1pPr>
              <a:defRPr/>
            </a:lvl1pPr>
          </a:lstStyle>
          <a:p>
            <a:pPr>
              <a:defRPr/>
            </a:pPr>
            <a:fld id="{AA53A7AC-BF3F-49A8-AFE6-8101E5F6419C}" type="datetimeFigureOut">
              <a:rPr lang="en-US"/>
              <a:pPr>
                <a:defRPr/>
              </a:pPr>
              <a:t>11/4/2021</a:t>
            </a:fld>
            <a:endParaRPr lang="en-US"/>
          </a:p>
        </p:txBody>
      </p:sp>
      <p:sp>
        <p:nvSpPr>
          <p:cNvPr id="5" name="Footer Placeholder 4">
            <a:extLst>
              <a:ext uri="{FF2B5EF4-FFF2-40B4-BE49-F238E27FC236}">
                <a16:creationId xmlns:a16="http://schemas.microsoft.com/office/drawing/2014/main" id="{5AA6233D-E743-42CF-B180-50E039F05FA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EB679490-41A0-4A1B-8F33-E7629C393CD6}"/>
              </a:ext>
            </a:extLst>
          </p:cNvPr>
          <p:cNvSpPr>
            <a:spLocks noGrp="1"/>
          </p:cNvSpPr>
          <p:nvPr>
            <p:ph type="sldNum" sz="quarter" idx="12"/>
          </p:nvPr>
        </p:nvSpPr>
        <p:spPr/>
        <p:txBody>
          <a:bodyPr/>
          <a:lstStyle>
            <a:lvl1pPr>
              <a:defRPr/>
            </a:lvl1pPr>
          </a:lstStyle>
          <a:p>
            <a:fld id="{7E622E27-41AB-453A-8701-FB6CCA83B392}" type="slidenum">
              <a:rPr lang="en-US" altLang="en-US"/>
              <a:pPr/>
              <a:t>‹#›</a:t>
            </a:fld>
            <a:endParaRPr lang="en-US" altLang="en-US"/>
          </a:p>
        </p:txBody>
      </p:sp>
    </p:spTree>
    <p:extLst>
      <p:ext uri="{BB962C8B-B14F-4D97-AF65-F5344CB8AC3E}">
        <p14:creationId xmlns:p14="http://schemas.microsoft.com/office/powerpoint/2010/main" val="3646442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1.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1.xml"/><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5C438-C158-426B-BA49-106A4EF0CAED}"/>
              </a:ext>
            </a:extLst>
          </p:cNvPr>
          <p:cNvSpPr>
            <a:spLocks noGrp="1"/>
          </p:cNvSpPr>
          <p:nvPr>
            <p:ph type="title"/>
          </p:nvPr>
        </p:nvSpPr>
        <p:spPr/>
        <p:txBody>
          <a:bodyPr/>
          <a:lstStyle/>
          <a:p>
            <a:r>
              <a:rPr lang="en-US" dirty="0">
                <a:latin typeface="+mj-lt"/>
              </a:rPr>
              <a:t>Geospatial concepts</a:t>
            </a:r>
          </a:p>
        </p:txBody>
      </p:sp>
      <p:sp>
        <p:nvSpPr>
          <p:cNvPr id="3" name="Text Placeholder 2">
            <a:extLst>
              <a:ext uri="{FF2B5EF4-FFF2-40B4-BE49-F238E27FC236}">
                <a16:creationId xmlns:a16="http://schemas.microsoft.com/office/drawing/2014/main" id="{FA469D51-828D-4996-A921-3F9D7FCCCCBD}"/>
              </a:ext>
            </a:extLst>
          </p:cNvPr>
          <p:cNvSpPr>
            <a:spLocks noGrp="1"/>
          </p:cNvSpPr>
          <p:nvPr>
            <p:ph type="body" idx="1"/>
          </p:nvPr>
        </p:nvSpPr>
        <p:spPr/>
        <p:txBody>
          <a:bodyPr/>
          <a:lstStyle/>
          <a:p>
            <a:r>
              <a:rPr lang="en-US" dirty="0">
                <a:latin typeface="+mj-lt"/>
              </a:rPr>
              <a:t>Geospatial data</a:t>
            </a:r>
          </a:p>
          <a:p>
            <a:r>
              <a:rPr lang="en-US" dirty="0">
                <a:latin typeface="+mj-lt"/>
              </a:rPr>
              <a:t>Vector data </a:t>
            </a:r>
          </a:p>
          <a:p>
            <a:r>
              <a:rPr lang="en-US" dirty="0">
                <a:latin typeface="+mj-lt"/>
              </a:rPr>
              <a:t>Raster data</a:t>
            </a:r>
          </a:p>
          <a:p>
            <a:r>
              <a:rPr lang="en-US" dirty="0">
                <a:latin typeface="+mj-lt"/>
              </a:rPr>
              <a:t>Coordinate reference system (CRS)</a:t>
            </a:r>
          </a:p>
          <a:p>
            <a:pPr lvl="1"/>
            <a:r>
              <a:rPr lang="en-US" dirty="0">
                <a:latin typeface="+mj-lt"/>
              </a:rPr>
              <a:t>Geodetic datum</a:t>
            </a:r>
          </a:p>
          <a:p>
            <a:pPr lvl="1"/>
            <a:r>
              <a:rPr lang="en-US" dirty="0">
                <a:latin typeface="+mj-lt"/>
              </a:rPr>
              <a:t>Projection</a:t>
            </a:r>
          </a:p>
          <a:p>
            <a:r>
              <a:rPr lang="en-US" dirty="0">
                <a:latin typeface="+mj-lt"/>
              </a:rPr>
              <a:t>Data for this workshop</a:t>
            </a:r>
          </a:p>
          <a:p>
            <a:pPr lvl="1"/>
            <a:endParaRPr lang="en-US" dirty="0">
              <a:latin typeface="+mj-lt"/>
            </a:endParaRPr>
          </a:p>
          <a:p>
            <a:pPr marL="596900" lvl="1" indent="0">
              <a:buNone/>
            </a:pPr>
            <a:endParaRPr lang="en-US" dirty="0">
              <a:latin typeface="+mj-lt"/>
            </a:endParaRPr>
          </a:p>
        </p:txBody>
      </p:sp>
      <p:sp>
        <p:nvSpPr>
          <p:cNvPr id="4" name="Slide Number Placeholder 3">
            <a:extLst>
              <a:ext uri="{FF2B5EF4-FFF2-40B4-BE49-F238E27FC236}">
                <a16:creationId xmlns:a16="http://schemas.microsoft.com/office/drawing/2014/main" id="{622C4B7D-10BD-4FC9-9429-14DD8D28AC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j-lt"/>
              </a:rPr>
              <a:t>1</a:t>
            </a:fld>
            <a:endParaRPr lang="en">
              <a:latin typeface="+mj-lt"/>
            </a:endParaRPr>
          </a:p>
        </p:txBody>
      </p:sp>
    </p:spTree>
    <p:extLst>
      <p:ext uri="{BB962C8B-B14F-4D97-AF65-F5344CB8AC3E}">
        <p14:creationId xmlns:p14="http://schemas.microsoft.com/office/powerpoint/2010/main" val="3740693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6A03FC05-CCEC-4B52-A177-7B3783121236}"/>
              </a:ext>
            </a:extLst>
          </p:cNvPr>
          <p:cNvSpPr>
            <a:spLocks noGrp="1"/>
          </p:cNvSpPr>
          <p:nvPr>
            <p:ph type="title"/>
          </p:nvPr>
        </p:nvSpPr>
        <p:spPr>
          <a:xfrm>
            <a:off x="271463" y="239316"/>
            <a:ext cx="7886700" cy="626269"/>
          </a:xfrm>
        </p:spPr>
        <p:txBody>
          <a:bodyPr/>
          <a:lstStyle/>
          <a:p>
            <a:pPr eaLnBrk="1" hangingPunct="1"/>
            <a:r>
              <a:rPr lang="en-US" altLang="en-US" sz="2700" dirty="0"/>
              <a:t>Raster data – multi-band</a:t>
            </a:r>
          </a:p>
        </p:txBody>
      </p:sp>
      <p:pic>
        <p:nvPicPr>
          <p:cNvPr id="39939" name="Picture 2" descr="RGB multi-band raster image">
            <a:extLst>
              <a:ext uri="{FF2B5EF4-FFF2-40B4-BE49-F238E27FC236}">
                <a16:creationId xmlns:a16="http://schemas.microsoft.com/office/drawing/2014/main" id="{2186B061-C87C-4427-BC1B-7AFEF29714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75" y="865585"/>
            <a:ext cx="8199835" cy="3902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0"/>
          <p:cNvSpPr txBox="1">
            <a:spLocks noGrp="1"/>
          </p:cNvSpPr>
          <p:nvPr>
            <p:ph type="title"/>
          </p:nvPr>
        </p:nvSpPr>
        <p:spPr>
          <a:xfrm>
            <a:off x="311700" y="271182"/>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mj-lt"/>
              </a:rPr>
              <a:t>Coordinate reference system- </a:t>
            </a:r>
            <a:r>
              <a:rPr lang="en" sz="2800" dirty="0">
                <a:latin typeface="+mj-lt"/>
              </a:rPr>
              <a:t>Geodetic datum</a:t>
            </a:r>
            <a:endParaRPr sz="2800" dirty="0">
              <a:latin typeface="+mj-lt"/>
            </a:endParaRPr>
          </a:p>
        </p:txBody>
      </p:sp>
      <p:sp>
        <p:nvSpPr>
          <p:cNvPr id="129" name="Google Shape;129;p20"/>
          <p:cNvSpPr txBox="1">
            <a:spLocks noGrp="1"/>
          </p:cNvSpPr>
          <p:nvPr>
            <p:ph type="body" idx="1"/>
          </p:nvPr>
        </p:nvSpPr>
        <p:spPr>
          <a:xfrm>
            <a:off x="6690250" y="1415263"/>
            <a:ext cx="2360100" cy="2607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latin typeface="+mj-lt"/>
              </a:rPr>
              <a:t>A geodetic datum is </a:t>
            </a:r>
            <a:r>
              <a:rPr lang="en" b="1">
                <a:latin typeface="+mj-lt"/>
              </a:rPr>
              <a:t>a coordinate system</a:t>
            </a:r>
            <a:r>
              <a:rPr lang="en">
                <a:latin typeface="+mj-lt"/>
              </a:rPr>
              <a:t>, and a set of reference points, used for locating places on the Earth (or similar objects).</a:t>
            </a:r>
            <a:endParaRPr>
              <a:latin typeface="+mj-lt"/>
            </a:endParaRPr>
          </a:p>
        </p:txBody>
      </p:sp>
      <p:pic>
        <p:nvPicPr>
          <p:cNvPr id="130" name="Google Shape;130;p20"/>
          <p:cNvPicPr preferRelativeResize="0"/>
          <p:nvPr/>
        </p:nvPicPr>
        <p:blipFill rotWithShape="1">
          <a:blip r:embed="rId3">
            <a:alphaModFix/>
          </a:blip>
          <a:srcRect b="1390"/>
          <a:stretch/>
        </p:blipFill>
        <p:spPr>
          <a:xfrm>
            <a:off x="311688" y="1971500"/>
            <a:ext cx="1872424" cy="1806550"/>
          </a:xfrm>
          <a:prstGeom prst="rect">
            <a:avLst/>
          </a:prstGeom>
          <a:noFill/>
          <a:ln>
            <a:noFill/>
          </a:ln>
        </p:spPr>
      </p:pic>
      <p:pic>
        <p:nvPicPr>
          <p:cNvPr id="131" name="Google Shape;131;p20"/>
          <p:cNvPicPr preferRelativeResize="0"/>
          <p:nvPr/>
        </p:nvPicPr>
        <p:blipFill>
          <a:blip r:embed="rId4">
            <a:alphaModFix/>
          </a:blip>
          <a:stretch>
            <a:fillRect/>
          </a:stretch>
        </p:blipFill>
        <p:spPr>
          <a:xfrm>
            <a:off x="3743425" y="1564500"/>
            <a:ext cx="2946824" cy="2309125"/>
          </a:xfrm>
          <a:prstGeom prst="rect">
            <a:avLst/>
          </a:prstGeom>
          <a:noFill/>
          <a:ln>
            <a:noFill/>
          </a:ln>
        </p:spPr>
      </p:pic>
      <p:sp>
        <p:nvSpPr>
          <p:cNvPr id="132" name="Google Shape;132;p20"/>
          <p:cNvSpPr txBox="1"/>
          <p:nvPr/>
        </p:nvSpPr>
        <p:spPr>
          <a:xfrm>
            <a:off x="221975" y="1394200"/>
            <a:ext cx="2449800" cy="45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j-lt"/>
                <a:ea typeface="Open Sans"/>
                <a:cs typeface="Open Sans"/>
                <a:sym typeface="Open Sans"/>
              </a:rPr>
              <a:t>Geoid: Earth shape</a:t>
            </a:r>
            <a:endParaRPr>
              <a:latin typeface="+mj-lt"/>
              <a:ea typeface="Open Sans"/>
              <a:cs typeface="Open Sans"/>
              <a:sym typeface="Open Sans"/>
            </a:endParaRPr>
          </a:p>
        </p:txBody>
      </p:sp>
      <p:cxnSp>
        <p:nvCxnSpPr>
          <p:cNvPr id="133" name="Google Shape;133;p20"/>
          <p:cNvCxnSpPr>
            <a:endCxn id="131" idx="1"/>
          </p:cNvCxnSpPr>
          <p:nvPr/>
        </p:nvCxnSpPr>
        <p:spPr>
          <a:xfrm rot="10800000" flipH="1">
            <a:off x="2427325" y="2719063"/>
            <a:ext cx="1316100" cy="137700"/>
          </a:xfrm>
          <a:prstGeom prst="straightConnector1">
            <a:avLst/>
          </a:prstGeom>
          <a:noFill/>
          <a:ln w="57150" cap="flat" cmpd="sng">
            <a:solidFill>
              <a:schemeClr val="dk2"/>
            </a:solidFill>
            <a:prstDash val="solid"/>
            <a:round/>
            <a:headEnd type="none" w="med" len="med"/>
            <a:tailEnd type="triangle" w="med" len="med"/>
          </a:ln>
        </p:spPr>
      </p:cxnSp>
      <p:sp>
        <p:nvSpPr>
          <p:cNvPr id="134" name="Google Shape;13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mj-lt"/>
              </a:rPr>
              <a:t>11</a:t>
            </a:fld>
            <a:endParaRPr>
              <a:latin typeface="+mj-l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C87F17C-5181-41C9-A89E-6A614C85A6ED}"/>
              </a:ext>
            </a:extLst>
          </p:cNvPr>
          <p:cNvSpPr>
            <a:spLocks noGrp="1"/>
          </p:cNvSpPr>
          <p:nvPr>
            <p:ph type="body" idx="1"/>
          </p:nvPr>
        </p:nvSpPr>
        <p:spPr/>
        <p:txBody>
          <a:bodyPr/>
          <a:lstStyle/>
          <a:p>
            <a:r>
              <a:rPr lang="en-US" b="0" i="0" dirty="0">
                <a:solidFill>
                  <a:srgbClr val="333333"/>
                </a:solidFill>
                <a:effectLst/>
                <a:latin typeface="+mj-lt"/>
              </a:rPr>
              <a:t>A datum is the choice of fruit to use. Is the earth an orange, a lemon, a lime, a grapefruit?</a:t>
            </a:r>
          </a:p>
          <a:p>
            <a:endParaRPr lang="en-US" dirty="0">
              <a:latin typeface="+mj-lt"/>
            </a:endParaRPr>
          </a:p>
        </p:txBody>
      </p:sp>
      <p:sp>
        <p:nvSpPr>
          <p:cNvPr id="4" name="Slide Number Placeholder 3">
            <a:extLst>
              <a:ext uri="{FF2B5EF4-FFF2-40B4-BE49-F238E27FC236}">
                <a16:creationId xmlns:a16="http://schemas.microsoft.com/office/drawing/2014/main" id="{31B2ECA3-673A-4A81-B917-8A506F337B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j-lt"/>
              </a:rPr>
              <a:t>12</a:t>
            </a:fld>
            <a:endParaRPr lang="en">
              <a:latin typeface="+mj-lt"/>
            </a:endParaRPr>
          </a:p>
        </p:txBody>
      </p:sp>
      <p:pic>
        <p:nvPicPr>
          <p:cNvPr id="1026" name="Picture 2" descr="plot of chunk unnamed-chunk-2">
            <a:extLst>
              <a:ext uri="{FF2B5EF4-FFF2-40B4-BE49-F238E27FC236}">
                <a16:creationId xmlns:a16="http://schemas.microsoft.com/office/drawing/2014/main" id="{19646F52-326E-4363-B730-908AA9FFE8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4972" y="1754095"/>
            <a:ext cx="2286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28;p20">
            <a:extLst>
              <a:ext uri="{FF2B5EF4-FFF2-40B4-BE49-F238E27FC236}">
                <a16:creationId xmlns:a16="http://schemas.microsoft.com/office/drawing/2014/main" id="{F842562E-0093-4B8C-A062-7AAF4DBF4DE2}"/>
              </a:ext>
            </a:extLst>
          </p:cNvPr>
          <p:cNvSpPr txBox="1">
            <a:spLocks/>
          </p:cNvSpPr>
          <p:nvPr/>
        </p:nvSpPr>
        <p:spPr>
          <a:xfrm>
            <a:off x="311700" y="325855"/>
            <a:ext cx="8520600" cy="70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r>
              <a:rPr lang="en-US" sz="2800" dirty="0">
                <a:latin typeface="+mj-lt"/>
              </a:rPr>
              <a:t>Coordinate reference system- Geodetic datum</a:t>
            </a:r>
          </a:p>
        </p:txBody>
      </p:sp>
    </p:spTree>
    <p:extLst>
      <p:ext uri="{BB962C8B-B14F-4D97-AF65-F5344CB8AC3E}">
        <p14:creationId xmlns:p14="http://schemas.microsoft.com/office/powerpoint/2010/main" val="4123783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j-lt"/>
              </a:rPr>
              <a:t>Geodetic datum - WGS84</a:t>
            </a:r>
            <a:endParaRPr>
              <a:latin typeface="+mj-lt"/>
            </a:endParaRPr>
          </a:p>
        </p:txBody>
      </p:sp>
      <p:sp>
        <p:nvSpPr>
          <p:cNvPr id="140" name="Google Shape;140;p21"/>
          <p:cNvSpPr txBox="1">
            <a:spLocks noGrp="1"/>
          </p:cNvSpPr>
          <p:nvPr>
            <p:ph type="body" idx="1"/>
          </p:nvPr>
        </p:nvSpPr>
        <p:spPr>
          <a:xfrm>
            <a:off x="504125" y="1288525"/>
            <a:ext cx="3307200" cy="3166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b="1">
                <a:solidFill>
                  <a:srgbClr val="1B314B"/>
                </a:solidFill>
                <a:highlight>
                  <a:srgbClr val="FFFFFF"/>
                </a:highlight>
                <a:latin typeface="+mj-lt"/>
                <a:ea typeface="Arial"/>
                <a:cs typeface="Arial"/>
                <a:sym typeface="Arial"/>
              </a:rPr>
              <a:t>WGS84</a:t>
            </a:r>
            <a:r>
              <a:rPr lang="en" sz="1600">
                <a:solidFill>
                  <a:srgbClr val="1B314B"/>
                </a:solidFill>
                <a:highlight>
                  <a:srgbClr val="FFFFFF"/>
                </a:highlight>
                <a:latin typeface="+mj-lt"/>
                <a:ea typeface="Arial"/>
                <a:cs typeface="Arial"/>
                <a:sym typeface="Arial"/>
              </a:rPr>
              <a:t> is one of geodetic datums. It is the standard U.S. Department of Defense definition of </a:t>
            </a:r>
            <a:r>
              <a:rPr lang="en" sz="1600" b="1">
                <a:solidFill>
                  <a:srgbClr val="1B314B"/>
                </a:solidFill>
                <a:highlight>
                  <a:srgbClr val="FFFFFF"/>
                </a:highlight>
                <a:latin typeface="+mj-lt"/>
                <a:ea typeface="Arial"/>
                <a:cs typeface="Arial"/>
                <a:sym typeface="Arial"/>
              </a:rPr>
              <a:t>a global reference</a:t>
            </a:r>
            <a:r>
              <a:rPr lang="en" sz="1600">
                <a:solidFill>
                  <a:srgbClr val="1B314B"/>
                </a:solidFill>
                <a:highlight>
                  <a:srgbClr val="FFFFFF"/>
                </a:highlight>
                <a:latin typeface="+mj-lt"/>
                <a:ea typeface="Arial"/>
                <a:cs typeface="Arial"/>
                <a:sym typeface="Arial"/>
              </a:rPr>
              <a:t> system for geospatial information and is the reference system for the Global Positioning System (</a:t>
            </a:r>
            <a:r>
              <a:rPr lang="en" sz="1600" b="1">
                <a:solidFill>
                  <a:srgbClr val="1B314B"/>
                </a:solidFill>
                <a:highlight>
                  <a:srgbClr val="FFFFFF"/>
                </a:highlight>
                <a:latin typeface="+mj-lt"/>
                <a:ea typeface="Arial"/>
                <a:cs typeface="Arial"/>
                <a:sym typeface="Arial"/>
              </a:rPr>
              <a:t>GPS)</a:t>
            </a:r>
            <a:r>
              <a:rPr lang="en" sz="1600">
                <a:solidFill>
                  <a:srgbClr val="1B314B"/>
                </a:solidFill>
                <a:highlight>
                  <a:srgbClr val="FFFFFF"/>
                </a:highlight>
                <a:latin typeface="+mj-lt"/>
                <a:ea typeface="Arial"/>
                <a:cs typeface="Arial"/>
                <a:sym typeface="Arial"/>
              </a:rPr>
              <a:t>.</a:t>
            </a:r>
            <a:endParaRPr sz="2200">
              <a:latin typeface="+mj-lt"/>
            </a:endParaRPr>
          </a:p>
        </p:txBody>
      </p:sp>
      <p:pic>
        <p:nvPicPr>
          <p:cNvPr id="141" name="Google Shape;141;p21"/>
          <p:cNvPicPr preferRelativeResize="0"/>
          <p:nvPr/>
        </p:nvPicPr>
        <p:blipFill rotWithShape="1">
          <a:blip r:embed="rId3">
            <a:alphaModFix/>
          </a:blip>
          <a:srcRect b="1681"/>
          <a:stretch/>
        </p:blipFill>
        <p:spPr>
          <a:xfrm>
            <a:off x="5180050" y="1357188"/>
            <a:ext cx="2419350" cy="2266325"/>
          </a:xfrm>
          <a:prstGeom prst="rect">
            <a:avLst/>
          </a:prstGeom>
          <a:noFill/>
          <a:ln>
            <a:noFill/>
          </a:ln>
        </p:spPr>
      </p:pic>
      <p:sp>
        <p:nvSpPr>
          <p:cNvPr id="142" name="Google Shape;142;p21"/>
          <p:cNvSpPr txBox="1"/>
          <p:nvPr/>
        </p:nvSpPr>
        <p:spPr>
          <a:xfrm>
            <a:off x="4467025" y="3766950"/>
            <a:ext cx="4295400" cy="784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600">
                <a:solidFill>
                  <a:srgbClr val="1B314B"/>
                </a:solidFill>
                <a:highlight>
                  <a:srgbClr val="FFFFFF"/>
                </a:highlight>
                <a:latin typeface="+mj-lt"/>
              </a:rPr>
              <a:t>GPS collected data represents locations on the globe.</a:t>
            </a:r>
            <a:endParaRPr>
              <a:latin typeface="+mj-lt"/>
            </a:endParaRPr>
          </a:p>
        </p:txBody>
      </p:sp>
      <p:sp>
        <p:nvSpPr>
          <p:cNvPr id="143" name="Google Shape;143;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mj-lt"/>
              </a:rPr>
              <a:t>13</a:t>
            </a:fld>
            <a:endParaRPr>
              <a:latin typeface="+mj-l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j-lt"/>
              </a:rPr>
              <a:t>GPS - X and Y Coordinate</a:t>
            </a:r>
            <a:endParaRPr dirty="0">
              <a:latin typeface="+mj-lt"/>
            </a:endParaRPr>
          </a:p>
        </p:txBody>
      </p:sp>
      <p:sp>
        <p:nvSpPr>
          <p:cNvPr id="149" name="Google Shape;149;p22"/>
          <p:cNvSpPr txBox="1">
            <a:spLocks noGrp="1"/>
          </p:cNvSpPr>
          <p:nvPr>
            <p:ph type="body" idx="1"/>
          </p:nvPr>
        </p:nvSpPr>
        <p:spPr>
          <a:xfrm>
            <a:off x="1258975" y="3633725"/>
            <a:ext cx="4676400" cy="116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j-lt"/>
              </a:rPr>
              <a:t>X: Longitude</a:t>
            </a:r>
            <a:endParaRPr>
              <a:latin typeface="+mj-lt"/>
            </a:endParaRPr>
          </a:p>
          <a:p>
            <a:pPr marL="0" lvl="0" indent="0" algn="l" rtl="0">
              <a:spcBef>
                <a:spcPts val="1600"/>
              </a:spcBef>
              <a:spcAft>
                <a:spcPts val="1600"/>
              </a:spcAft>
              <a:buNone/>
            </a:pPr>
            <a:r>
              <a:rPr lang="en">
                <a:latin typeface="+mj-lt"/>
              </a:rPr>
              <a:t>Y: Latitude</a:t>
            </a:r>
            <a:endParaRPr>
              <a:latin typeface="+mj-lt"/>
            </a:endParaRPr>
          </a:p>
        </p:txBody>
      </p:sp>
      <p:pic>
        <p:nvPicPr>
          <p:cNvPr id="150" name="Google Shape;150;p22"/>
          <p:cNvPicPr preferRelativeResize="0"/>
          <p:nvPr/>
        </p:nvPicPr>
        <p:blipFill rotWithShape="1">
          <a:blip r:embed="rId3">
            <a:alphaModFix/>
          </a:blip>
          <a:srcRect/>
          <a:stretch/>
        </p:blipFill>
        <p:spPr>
          <a:xfrm>
            <a:off x="432361" y="1398602"/>
            <a:ext cx="2167690" cy="2167690"/>
          </a:xfrm>
          <a:prstGeom prst="rect">
            <a:avLst/>
          </a:prstGeom>
          <a:noFill/>
          <a:ln>
            <a:noFill/>
          </a:ln>
        </p:spPr>
      </p:pic>
      <p:pic>
        <p:nvPicPr>
          <p:cNvPr id="151" name="Google Shape;151;p22"/>
          <p:cNvPicPr preferRelativeResize="0"/>
          <p:nvPr/>
        </p:nvPicPr>
        <p:blipFill rotWithShape="1">
          <a:blip r:embed="rId4">
            <a:alphaModFix/>
          </a:blip>
          <a:srcRect/>
          <a:stretch/>
        </p:blipFill>
        <p:spPr>
          <a:xfrm>
            <a:off x="2730178" y="1398602"/>
            <a:ext cx="3135003" cy="1763439"/>
          </a:xfrm>
          <a:prstGeom prst="rect">
            <a:avLst/>
          </a:prstGeom>
          <a:noFill/>
          <a:ln>
            <a:noFill/>
          </a:ln>
          <a:effectLst>
            <a:outerShdw blurRad="292100" dist="139700" dir="2700000" algn="tl" rotWithShape="0">
              <a:srgbClr val="333333">
                <a:alpha val="64709"/>
              </a:srgbClr>
            </a:outerShdw>
          </a:effectLst>
        </p:spPr>
      </p:pic>
      <p:pic>
        <p:nvPicPr>
          <p:cNvPr id="152" name="Google Shape;152;p22" descr="How to Add XY Coordinates to a File in ArcGIS ~ GIS Lounge"/>
          <p:cNvPicPr preferRelativeResize="0"/>
          <p:nvPr/>
        </p:nvPicPr>
        <p:blipFill rotWithShape="1">
          <a:blip r:embed="rId5">
            <a:alphaModFix/>
          </a:blip>
          <a:srcRect/>
          <a:stretch/>
        </p:blipFill>
        <p:spPr>
          <a:xfrm>
            <a:off x="6484021" y="1327484"/>
            <a:ext cx="1533525" cy="2905125"/>
          </a:xfrm>
          <a:prstGeom prst="rect">
            <a:avLst/>
          </a:prstGeom>
          <a:noFill/>
          <a:ln>
            <a:noFill/>
          </a:ln>
          <a:effectLst>
            <a:outerShdw blurRad="292100" dist="139700" dir="2700000" algn="tl" rotWithShape="0">
              <a:srgbClr val="333333">
                <a:alpha val="64709"/>
              </a:srgbClr>
            </a:outerShdw>
          </a:effectLst>
        </p:spPr>
      </p:pic>
      <p:sp>
        <p:nvSpPr>
          <p:cNvPr id="153" name="Google Shape;153;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mj-lt"/>
              </a:rPr>
              <a:t>14</a:t>
            </a:fld>
            <a:endParaRPr>
              <a:latin typeface="+mj-l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3"/>
          <p:cNvSpPr txBox="1">
            <a:spLocks noGrp="1"/>
          </p:cNvSpPr>
          <p:nvPr>
            <p:ph type="title"/>
          </p:nvPr>
        </p:nvSpPr>
        <p:spPr>
          <a:xfrm>
            <a:off x="218412" y="230974"/>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latin typeface="+mj-lt"/>
              </a:rPr>
              <a:t>Coordinate reference system- </a:t>
            </a:r>
            <a:r>
              <a:rPr lang="en" sz="3200" dirty="0">
                <a:latin typeface="+mj-lt"/>
              </a:rPr>
              <a:t>Projection</a:t>
            </a:r>
            <a:endParaRPr sz="3200" dirty="0">
              <a:latin typeface="+mj-lt"/>
            </a:endParaRPr>
          </a:p>
        </p:txBody>
      </p:sp>
      <p:sp>
        <p:nvSpPr>
          <p:cNvPr id="159" name="Google Shape;159;p23"/>
          <p:cNvSpPr txBox="1">
            <a:spLocks noGrp="1"/>
          </p:cNvSpPr>
          <p:nvPr>
            <p:ph type="body" idx="1"/>
          </p:nvPr>
        </p:nvSpPr>
        <p:spPr>
          <a:xfrm>
            <a:off x="311700" y="1266325"/>
            <a:ext cx="3359100" cy="3292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550">
                <a:solidFill>
                  <a:srgbClr val="4D5156"/>
                </a:solidFill>
                <a:highlight>
                  <a:srgbClr val="FFFFFF"/>
                </a:highlight>
                <a:latin typeface="+mj-lt"/>
                <a:ea typeface="Roboto"/>
                <a:cs typeface="Roboto"/>
                <a:sym typeface="Roboto"/>
              </a:rPr>
              <a:t>A </a:t>
            </a:r>
            <a:r>
              <a:rPr lang="en" sz="1550">
                <a:solidFill>
                  <a:srgbClr val="5F6368"/>
                </a:solidFill>
                <a:highlight>
                  <a:srgbClr val="FFFFFF"/>
                </a:highlight>
                <a:latin typeface="+mj-lt"/>
                <a:ea typeface="Roboto"/>
                <a:cs typeface="Roboto"/>
                <a:sym typeface="Roboto"/>
              </a:rPr>
              <a:t>map projection</a:t>
            </a:r>
            <a:r>
              <a:rPr lang="en" sz="1550">
                <a:solidFill>
                  <a:srgbClr val="4D5156"/>
                </a:solidFill>
                <a:highlight>
                  <a:srgbClr val="FFFFFF"/>
                </a:highlight>
                <a:latin typeface="+mj-lt"/>
                <a:ea typeface="Roboto"/>
                <a:cs typeface="Roboto"/>
                <a:sym typeface="Roboto"/>
              </a:rPr>
              <a:t> is a way to flatten a globe's surface into a plane in order to make a </a:t>
            </a:r>
            <a:r>
              <a:rPr lang="en" sz="1550">
                <a:solidFill>
                  <a:srgbClr val="5F6368"/>
                </a:solidFill>
                <a:highlight>
                  <a:srgbClr val="FFFFFF"/>
                </a:highlight>
                <a:latin typeface="+mj-lt"/>
                <a:ea typeface="Roboto"/>
                <a:cs typeface="Roboto"/>
                <a:sym typeface="Roboto"/>
              </a:rPr>
              <a:t>map</a:t>
            </a:r>
            <a:r>
              <a:rPr lang="en" sz="1550">
                <a:solidFill>
                  <a:srgbClr val="4D5156"/>
                </a:solidFill>
                <a:highlight>
                  <a:srgbClr val="FFFFFF"/>
                </a:highlight>
                <a:latin typeface="+mj-lt"/>
                <a:ea typeface="Roboto"/>
                <a:cs typeface="Roboto"/>
                <a:sym typeface="Roboto"/>
              </a:rPr>
              <a:t>. </a:t>
            </a:r>
            <a:endParaRPr sz="2300">
              <a:latin typeface="+mj-lt"/>
            </a:endParaRPr>
          </a:p>
        </p:txBody>
      </p:sp>
      <p:pic>
        <p:nvPicPr>
          <p:cNvPr id="160" name="Google Shape;160;p23"/>
          <p:cNvPicPr preferRelativeResize="0"/>
          <p:nvPr/>
        </p:nvPicPr>
        <p:blipFill>
          <a:blip r:embed="rId3">
            <a:alphaModFix/>
          </a:blip>
          <a:stretch>
            <a:fillRect/>
          </a:stretch>
        </p:blipFill>
        <p:spPr>
          <a:xfrm>
            <a:off x="3871034" y="1073132"/>
            <a:ext cx="5030937" cy="3455326"/>
          </a:xfrm>
          <a:prstGeom prst="rect">
            <a:avLst/>
          </a:prstGeom>
          <a:noFill/>
          <a:ln>
            <a:noFill/>
          </a:ln>
          <a:effectLst>
            <a:outerShdw blurRad="57150" dist="19050" dir="5400000" algn="bl" rotWithShape="0">
              <a:srgbClr val="000000">
                <a:alpha val="50000"/>
              </a:srgbClr>
            </a:outerShdw>
          </a:effectLst>
        </p:spPr>
      </p:pic>
      <p:sp>
        <p:nvSpPr>
          <p:cNvPr id="161" name="Google Shape;161;p23"/>
          <p:cNvSpPr txBox="1"/>
          <p:nvPr/>
        </p:nvSpPr>
        <p:spPr>
          <a:xfrm>
            <a:off x="4233175" y="681500"/>
            <a:ext cx="1050900" cy="37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j-lt"/>
                <a:ea typeface="Open Sans"/>
                <a:cs typeface="Open Sans"/>
                <a:sym typeface="Open Sans"/>
              </a:rPr>
              <a:t>Flat plan</a:t>
            </a:r>
            <a:endParaRPr>
              <a:latin typeface="+mj-lt"/>
              <a:ea typeface="Open Sans"/>
              <a:cs typeface="Open Sans"/>
              <a:sym typeface="Open Sans"/>
            </a:endParaRPr>
          </a:p>
        </p:txBody>
      </p:sp>
      <p:sp>
        <p:nvSpPr>
          <p:cNvPr id="162" name="Google Shape;162;p23"/>
          <p:cNvSpPr txBox="1"/>
          <p:nvPr/>
        </p:nvSpPr>
        <p:spPr>
          <a:xfrm>
            <a:off x="5965650" y="681500"/>
            <a:ext cx="1050900" cy="37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j-lt"/>
                <a:ea typeface="Open Sans"/>
                <a:cs typeface="Open Sans"/>
                <a:sym typeface="Open Sans"/>
              </a:rPr>
              <a:t>Cone</a:t>
            </a:r>
            <a:endParaRPr>
              <a:latin typeface="+mj-lt"/>
              <a:ea typeface="Open Sans"/>
              <a:cs typeface="Open Sans"/>
              <a:sym typeface="Open Sans"/>
            </a:endParaRPr>
          </a:p>
        </p:txBody>
      </p:sp>
      <p:sp>
        <p:nvSpPr>
          <p:cNvPr id="163" name="Google Shape;163;p23"/>
          <p:cNvSpPr txBox="1"/>
          <p:nvPr/>
        </p:nvSpPr>
        <p:spPr>
          <a:xfrm>
            <a:off x="7594525" y="681500"/>
            <a:ext cx="1050900" cy="37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j-lt"/>
                <a:ea typeface="Open Sans"/>
                <a:cs typeface="Open Sans"/>
                <a:sym typeface="Open Sans"/>
              </a:rPr>
              <a:t>Cylinder</a:t>
            </a:r>
            <a:endParaRPr>
              <a:latin typeface="+mj-lt"/>
              <a:ea typeface="Open Sans"/>
              <a:cs typeface="Open Sans"/>
              <a:sym typeface="Open Sans"/>
            </a:endParaRPr>
          </a:p>
        </p:txBody>
      </p:sp>
      <p:sp>
        <p:nvSpPr>
          <p:cNvPr id="164" name="Google Shape;164;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mj-lt"/>
              </a:rPr>
              <a:t>15</a:t>
            </a:fld>
            <a:endParaRPr>
              <a:latin typeface="+mj-l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170" name="Google Shape;170;p24" descr="How to Add XY Coordinates to a File in ArcGIS ~ GIS Lounge"/>
          <p:cNvPicPr preferRelativeResize="0"/>
          <p:nvPr/>
        </p:nvPicPr>
        <p:blipFill rotWithShape="1">
          <a:blip r:embed="rId3">
            <a:alphaModFix/>
          </a:blip>
          <a:srcRect/>
          <a:stretch/>
        </p:blipFill>
        <p:spPr>
          <a:xfrm>
            <a:off x="1236896" y="1244134"/>
            <a:ext cx="1533525" cy="2905125"/>
          </a:xfrm>
          <a:prstGeom prst="rect">
            <a:avLst/>
          </a:prstGeom>
          <a:noFill/>
          <a:ln>
            <a:noFill/>
          </a:ln>
          <a:effectLst>
            <a:outerShdw blurRad="292100" dist="139700" dir="2700000" algn="tl" rotWithShape="0">
              <a:srgbClr val="333333">
                <a:alpha val="64709"/>
              </a:srgbClr>
            </a:outerShdw>
          </a:effectLst>
        </p:spPr>
      </p:pic>
      <p:pic>
        <p:nvPicPr>
          <p:cNvPr id="171" name="Google Shape;171;p24"/>
          <p:cNvPicPr preferRelativeResize="0"/>
          <p:nvPr/>
        </p:nvPicPr>
        <p:blipFill rotWithShape="1">
          <a:blip r:embed="rId4">
            <a:alphaModFix/>
          </a:blip>
          <a:srcRect b="1681"/>
          <a:stretch/>
        </p:blipFill>
        <p:spPr>
          <a:xfrm>
            <a:off x="4958025" y="1438588"/>
            <a:ext cx="2419350" cy="2266325"/>
          </a:xfrm>
          <a:prstGeom prst="rect">
            <a:avLst/>
          </a:prstGeom>
          <a:noFill/>
          <a:ln>
            <a:noFill/>
          </a:ln>
        </p:spPr>
      </p:pic>
      <p:cxnSp>
        <p:nvCxnSpPr>
          <p:cNvPr id="172" name="Google Shape;172;p24"/>
          <p:cNvCxnSpPr/>
          <p:nvPr/>
        </p:nvCxnSpPr>
        <p:spPr>
          <a:xfrm>
            <a:off x="3086100" y="2427425"/>
            <a:ext cx="1865100" cy="18300"/>
          </a:xfrm>
          <a:prstGeom prst="straightConnector1">
            <a:avLst/>
          </a:prstGeom>
          <a:noFill/>
          <a:ln w="9525" cap="flat" cmpd="sng">
            <a:solidFill>
              <a:schemeClr val="dk2"/>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173" name="Google Shape;173;p24"/>
          <p:cNvSpPr txBox="1"/>
          <p:nvPr/>
        </p:nvSpPr>
        <p:spPr>
          <a:xfrm>
            <a:off x="451450" y="4240950"/>
            <a:ext cx="7319400" cy="49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j-lt"/>
                <a:ea typeface="Open Sans"/>
                <a:cs typeface="Open Sans"/>
                <a:sym typeface="Open Sans"/>
              </a:rPr>
              <a:t>X and Y Coordinates are Longitude and Latitude. They represent the locations on the curved surface. We need to project the X and Y coordinates into a flat paper. </a:t>
            </a:r>
            <a:endParaRPr>
              <a:latin typeface="+mj-lt"/>
              <a:ea typeface="Open Sans"/>
              <a:cs typeface="Open Sans"/>
              <a:sym typeface="Open Sans"/>
            </a:endParaRPr>
          </a:p>
        </p:txBody>
      </p:sp>
      <p:sp>
        <p:nvSpPr>
          <p:cNvPr id="174" name="Google Shape;17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mj-lt"/>
              </a:rPr>
              <a:t>16</a:t>
            </a:fld>
            <a:endParaRPr>
              <a:latin typeface="+mj-lt"/>
            </a:endParaRPr>
          </a:p>
        </p:txBody>
      </p:sp>
      <p:sp>
        <p:nvSpPr>
          <p:cNvPr id="10" name="Google Shape;158;p23">
            <a:extLst>
              <a:ext uri="{FF2B5EF4-FFF2-40B4-BE49-F238E27FC236}">
                <a16:creationId xmlns:a16="http://schemas.microsoft.com/office/drawing/2014/main" id="{8C37DF50-80BD-4618-95B9-F6C865EC5034}"/>
              </a:ext>
            </a:extLst>
          </p:cNvPr>
          <p:cNvSpPr txBox="1">
            <a:spLocks/>
          </p:cNvSpPr>
          <p:nvPr/>
        </p:nvSpPr>
        <p:spPr>
          <a:xfrm>
            <a:off x="218412" y="230974"/>
            <a:ext cx="8520600" cy="70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r>
              <a:rPr lang="en-US" sz="3200">
                <a:latin typeface="+mj-lt"/>
              </a:rPr>
              <a:t>Coordinate reference system- Projection</a:t>
            </a:r>
            <a:endParaRPr lang="en-US" sz="3200" dirty="0">
              <a:latin typeface="+mj-l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EB8AE72-D3D9-465C-B802-B4FD93228201}"/>
              </a:ext>
            </a:extLst>
          </p:cNvPr>
          <p:cNvSpPr>
            <a:spLocks noGrp="1"/>
          </p:cNvSpPr>
          <p:nvPr>
            <p:ph type="body" idx="1"/>
          </p:nvPr>
        </p:nvSpPr>
        <p:spPr>
          <a:xfrm>
            <a:off x="311700" y="1120727"/>
            <a:ext cx="8520600" cy="3302700"/>
          </a:xfrm>
        </p:spPr>
        <p:txBody>
          <a:bodyPr/>
          <a:lstStyle/>
          <a:p>
            <a:r>
              <a:rPr lang="en-US" b="0" i="0" dirty="0">
                <a:solidFill>
                  <a:srgbClr val="333333"/>
                </a:solidFill>
                <a:effectLst/>
                <a:latin typeface="+mj-lt"/>
              </a:rPr>
              <a:t>A projection is how you peel your orange and then flatten the peel.</a:t>
            </a:r>
            <a:endParaRPr lang="en-US" dirty="0">
              <a:latin typeface="+mj-lt"/>
            </a:endParaRPr>
          </a:p>
        </p:txBody>
      </p:sp>
      <p:sp>
        <p:nvSpPr>
          <p:cNvPr id="4" name="Slide Number Placeholder 3">
            <a:extLst>
              <a:ext uri="{FF2B5EF4-FFF2-40B4-BE49-F238E27FC236}">
                <a16:creationId xmlns:a16="http://schemas.microsoft.com/office/drawing/2014/main" id="{764B2BE4-D855-408D-A02D-C88D01C899C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j-lt"/>
              </a:rPr>
              <a:t>17</a:t>
            </a:fld>
            <a:endParaRPr lang="en">
              <a:latin typeface="+mj-lt"/>
            </a:endParaRPr>
          </a:p>
        </p:txBody>
      </p:sp>
      <p:pic>
        <p:nvPicPr>
          <p:cNvPr id="2050" name="Picture 2" descr="plot of chunk unnamed-chunk-3">
            <a:extLst>
              <a:ext uri="{FF2B5EF4-FFF2-40B4-BE49-F238E27FC236}">
                <a16:creationId xmlns:a16="http://schemas.microsoft.com/office/drawing/2014/main" id="{7DE93CE9-98C6-4C13-B133-C1084B6405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1967" y="1634723"/>
            <a:ext cx="3911855" cy="2936938"/>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58;p23">
            <a:extLst>
              <a:ext uri="{FF2B5EF4-FFF2-40B4-BE49-F238E27FC236}">
                <a16:creationId xmlns:a16="http://schemas.microsoft.com/office/drawing/2014/main" id="{4B3B0765-131A-46D8-99B2-C30517C0F6AD}"/>
              </a:ext>
            </a:extLst>
          </p:cNvPr>
          <p:cNvSpPr txBox="1">
            <a:spLocks/>
          </p:cNvSpPr>
          <p:nvPr/>
        </p:nvSpPr>
        <p:spPr>
          <a:xfrm>
            <a:off x="218412" y="230974"/>
            <a:ext cx="8520600" cy="70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r>
              <a:rPr lang="en-US" sz="3200">
                <a:latin typeface="+mj-lt"/>
              </a:rPr>
              <a:t>Coordinate reference system- Projection</a:t>
            </a:r>
            <a:endParaRPr lang="en-US" sz="3200" dirty="0">
              <a:latin typeface="+mj-lt"/>
            </a:endParaRPr>
          </a:p>
        </p:txBody>
      </p:sp>
    </p:spTree>
    <p:extLst>
      <p:ext uri="{BB962C8B-B14F-4D97-AF65-F5344CB8AC3E}">
        <p14:creationId xmlns:p14="http://schemas.microsoft.com/office/powerpoint/2010/main" val="2974746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BC321B-F121-44A8-B952-380CD19A09C8}"/>
              </a:ext>
            </a:extLst>
          </p:cNvPr>
          <p:cNvSpPr>
            <a:spLocks noGrp="1"/>
          </p:cNvSpPr>
          <p:nvPr>
            <p:ph type="body" idx="1"/>
          </p:nvPr>
        </p:nvSpPr>
        <p:spPr>
          <a:xfrm>
            <a:off x="311700" y="1006021"/>
            <a:ext cx="8520600" cy="3302700"/>
          </a:xfrm>
        </p:spPr>
        <p:txBody>
          <a:bodyPr/>
          <a:lstStyle/>
          <a:p>
            <a:pPr algn="l"/>
            <a:r>
              <a:rPr lang="en-US" b="0" i="0" dirty="0">
                <a:solidFill>
                  <a:srgbClr val="333333"/>
                </a:solidFill>
                <a:effectLst/>
                <a:latin typeface="+mn-lt"/>
              </a:rPr>
              <a:t>A PROJ4 string includes the following information:</a:t>
            </a:r>
          </a:p>
          <a:p>
            <a:pPr algn="l">
              <a:buFont typeface="Arial" panose="020B0604020202020204" pitchFamily="34" charset="0"/>
              <a:buChar char="•"/>
            </a:pPr>
            <a:r>
              <a:rPr lang="en-US" b="1" i="0" dirty="0" err="1">
                <a:solidFill>
                  <a:srgbClr val="333333"/>
                </a:solidFill>
                <a:effectLst/>
                <a:latin typeface="+mn-lt"/>
              </a:rPr>
              <a:t>proj</a:t>
            </a:r>
            <a:r>
              <a:rPr lang="en-US" b="1" i="0" dirty="0">
                <a:solidFill>
                  <a:srgbClr val="333333"/>
                </a:solidFill>
                <a:effectLst/>
                <a:latin typeface="+mn-lt"/>
              </a:rPr>
              <a:t>=:</a:t>
            </a:r>
            <a:r>
              <a:rPr lang="en-US" b="0" i="0" dirty="0">
                <a:solidFill>
                  <a:srgbClr val="333333"/>
                </a:solidFill>
                <a:effectLst/>
                <a:latin typeface="+mn-lt"/>
              </a:rPr>
              <a:t> the projection of the data</a:t>
            </a:r>
          </a:p>
          <a:p>
            <a:pPr algn="l">
              <a:buFont typeface="Arial" panose="020B0604020202020204" pitchFamily="34" charset="0"/>
              <a:buChar char="•"/>
            </a:pPr>
            <a:r>
              <a:rPr lang="en-US" b="1" i="0" dirty="0">
                <a:solidFill>
                  <a:srgbClr val="333333"/>
                </a:solidFill>
                <a:effectLst/>
                <a:latin typeface="+mn-lt"/>
              </a:rPr>
              <a:t>zone=:</a:t>
            </a:r>
            <a:r>
              <a:rPr lang="en-US" b="0" i="0" dirty="0">
                <a:solidFill>
                  <a:srgbClr val="333333"/>
                </a:solidFill>
                <a:effectLst/>
                <a:latin typeface="+mn-lt"/>
              </a:rPr>
              <a:t> the zone of the data (this is specific to the </a:t>
            </a:r>
            <a:r>
              <a:rPr lang="en-US" b="1" i="0" dirty="0">
                <a:solidFill>
                  <a:srgbClr val="FF0000"/>
                </a:solidFill>
                <a:effectLst/>
                <a:latin typeface="+mn-lt"/>
              </a:rPr>
              <a:t>UTM</a:t>
            </a:r>
            <a:r>
              <a:rPr lang="en-US" b="0" i="0" dirty="0">
                <a:solidFill>
                  <a:srgbClr val="333333"/>
                </a:solidFill>
                <a:effectLst/>
                <a:latin typeface="+mn-lt"/>
              </a:rPr>
              <a:t> projection)</a:t>
            </a:r>
          </a:p>
          <a:p>
            <a:pPr algn="l">
              <a:buFont typeface="Arial" panose="020B0604020202020204" pitchFamily="34" charset="0"/>
              <a:buChar char="•"/>
            </a:pPr>
            <a:r>
              <a:rPr lang="en-US" b="1" i="0" dirty="0">
                <a:solidFill>
                  <a:srgbClr val="333333"/>
                </a:solidFill>
                <a:effectLst/>
                <a:latin typeface="+mn-lt"/>
              </a:rPr>
              <a:t>datum=:</a:t>
            </a:r>
            <a:r>
              <a:rPr lang="en-US" b="0" i="0" dirty="0">
                <a:solidFill>
                  <a:srgbClr val="333333"/>
                </a:solidFill>
                <a:effectLst/>
                <a:latin typeface="+mn-lt"/>
              </a:rPr>
              <a:t> the datum use</a:t>
            </a:r>
          </a:p>
          <a:p>
            <a:pPr algn="l">
              <a:buFont typeface="Arial" panose="020B0604020202020204" pitchFamily="34" charset="0"/>
              <a:buChar char="•"/>
            </a:pPr>
            <a:r>
              <a:rPr lang="en-US" b="1" i="0" dirty="0">
                <a:solidFill>
                  <a:srgbClr val="333333"/>
                </a:solidFill>
                <a:effectLst/>
                <a:latin typeface="+mn-lt"/>
              </a:rPr>
              <a:t>units=:</a:t>
            </a:r>
            <a:r>
              <a:rPr lang="en-US" b="0" i="0" dirty="0">
                <a:solidFill>
                  <a:srgbClr val="333333"/>
                </a:solidFill>
                <a:effectLst/>
                <a:latin typeface="+mn-lt"/>
              </a:rPr>
              <a:t> the units for the coordinates of the data</a:t>
            </a:r>
          </a:p>
          <a:p>
            <a:pPr algn="l">
              <a:buFont typeface="Arial" panose="020B0604020202020204" pitchFamily="34" charset="0"/>
              <a:buChar char="•"/>
            </a:pPr>
            <a:r>
              <a:rPr lang="en-US" b="1" i="0" dirty="0" err="1">
                <a:solidFill>
                  <a:srgbClr val="333333"/>
                </a:solidFill>
                <a:effectLst/>
                <a:latin typeface="+mn-lt"/>
              </a:rPr>
              <a:t>ellps</a:t>
            </a:r>
            <a:r>
              <a:rPr lang="en-US" b="1" i="0" dirty="0">
                <a:solidFill>
                  <a:srgbClr val="333333"/>
                </a:solidFill>
                <a:effectLst/>
                <a:latin typeface="+mn-lt"/>
              </a:rPr>
              <a:t>=:</a:t>
            </a:r>
            <a:r>
              <a:rPr lang="en-US" b="0" i="0" dirty="0">
                <a:solidFill>
                  <a:srgbClr val="333333"/>
                </a:solidFill>
                <a:effectLst/>
                <a:latin typeface="+mn-lt"/>
              </a:rPr>
              <a:t> the ellipsoid (how the earth’s roundness is calculated) for the data</a:t>
            </a:r>
          </a:p>
          <a:p>
            <a:pPr marL="114300" indent="0">
              <a:buNone/>
            </a:pPr>
            <a:endParaRPr lang="en-US" b="0" i="0" dirty="0">
              <a:solidFill>
                <a:srgbClr val="24292E"/>
              </a:solidFill>
              <a:effectLst/>
              <a:latin typeface="+mn-lt"/>
            </a:endParaRPr>
          </a:p>
          <a:p>
            <a:pPr marL="114300" indent="0">
              <a:buNone/>
            </a:pPr>
            <a:r>
              <a:rPr lang="en-US" dirty="0">
                <a:solidFill>
                  <a:srgbClr val="24292E"/>
                </a:solidFill>
                <a:latin typeface="+mn-lt"/>
              </a:rPr>
              <a:t>Example:</a:t>
            </a:r>
          </a:p>
          <a:p>
            <a:pPr marL="114300" indent="0">
              <a:buNone/>
            </a:pPr>
            <a:r>
              <a:rPr lang="en-US" sz="1600" b="0" i="0" dirty="0">
                <a:solidFill>
                  <a:srgbClr val="24292E"/>
                </a:solidFill>
                <a:effectLst/>
                <a:latin typeface="+mn-lt"/>
              </a:rPr>
              <a:t>+</a:t>
            </a:r>
            <a:r>
              <a:rPr lang="en-US" sz="1600" b="0" i="0" dirty="0" err="1">
                <a:solidFill>
                  <a:srgbClr val="24292E"/>
                </a:solidFill>
                <a:effectLst/>
                <a:latin typeface="+mn-lt"/>
              </a:rPr>
              <a:t>proj</a:t>
            </a:r>
            <a:r>
              <a:rPr lang="en-US" sz="1600" b="0" i="0" dirty="0">
                <a:solidFill>
                  <a:srgbClr val="24292E"/>
                </a:solidFill>
                <a:effectLst/>
                <a:latin typeface="+mn-lt"/>
              </a:rPr>
              <a:t>=</a:t>
            </a:r>
            <a:r>
              <a:rPr lang="en-US" sz="1600" b="0" i="0" dirty="0" err="1">
                <a:solidFill>
                  <a:srgbClr val="24292E"/>
                </a:solidFill>
                <a:effectLst/>
                <a:latin typeface="+mn-lt"/>
              </a:rPr>
              <a:t>utm</a:t>
            </a:r>
            <a:r>
              <a:rPr lang="en-US" sz="1600" b="0" i="0" dirty="0">
                <a:solidFill>
                  <a:srgbClr val="24292E"/>
                </a:solidFill>
                <a:effectLst/>
                <a:latin typeface="+mn-lt"/>
              </a:rPr>
              <a:t> +zone=18 +datum=WGS84 +units=m +</a:t>
            </a:r>
            <a:r>
              <a:rPr lang="en-US" sz="1600" b="0" i="0" dirty="0" err="1">
                <a:solidFill>
                  <a:srgbClr val="24292E"/>
                </a:solidFill>
                <a:effectLst/>
                <a:latin typeface="+mn-lt"/>
              </a:rPr>
              <a:t>no_defs</a:t>
            </a:r>
            <a:r>
              <a:rPr lang="en-US" sz="1600" b="0" i="0" dirty="0">
                <a:solidFill>
                  <a:srgbClr val="24292E"/>
                </a:solidFill>
                <a:effectLst/>
                <a:latin typeface="+mn-lt"/>
              </a:rPr>
              <a:t> +</a:t>
            </a:r>
            <a:r>
              <a:rPr lang="en-US" sz="1600" b="0" i="0" dirty="0" err="1">
                <a:solidFill>
                  <a:srgbClr val="24292E"/>
                </a:solidFill>
                <a:effectLst/>
                <a:latin typeface="+mn-lt"/>
              </a:rPr>
              <a:t>ellps</a:t>
            </a:r>
            <a:r>
              <a:rPr lang="en-US" sz="1600" b="0" i="0" dirty="0">
                <a:solidFill>
                  <a:srgbClr val="24292E"/>
                </a:solidFill>
                <a:effectLst/>
                <a:latin typeface="+mn-lt"/>
              </a:rPr>
              <a:t>=WGS84 +towgs84=0,0,0</a:t>
            </a:r>
            <a:endParaRPr lang="en-US" sz="1600" dirty="0">
              <a:latin typeface="+mn-lt"/>
            </a:endParaRPr>
          </a:p>
        </p:txBody>
      </p:sp>
      <p:sp>
        <p:nvSpPr>
          <p:cNvPr id="4" name="Slide Number Placeholder 3">
            <a:extLst>
              <a:ext uri="{FF2B5EF4-FFF2-40B4-BE49-F238E27FC236}">
                <a16:creationId xmlns:a16="http://schemas.microsoft.com/office/drawing/2014/main" id="{F7EF4EC0-50D0-435F-B0C2-AE331FF1E8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18</a:t>
            </a:fld>
            <a:endParaRPr lang="en">
              <a:latin typeface="+mn-lt"/>
            </a:endParaRPr>
          </a:p>
        </p:txBody>
      </p:sp>
      <p:sp>
        <p:nvSpPr>
          <p:cNvPr id="7" name="Google Shape;158;p23">
            <a:extLst>
              <a:ext uri="{FF2B5EF4-FFF2-40B4-BE49-F238E27FC236}">
                <a16:creationId xmlns:a16="http://schemas.microsoft.com/office/drawing/2014/main" id="{A430488C-0C9C-414B-AA24-F2AA3F2E9C04}"/>
              </a:ext>
            </a:extLst>
          </p:cNvPr>
          <p:cNvSpPr txBox="1">
            <a:spLocks/>
          </p:cNvSpPr>
          <p:nvPr/>
        </p:nvSpPr>
        <p:spPr>
          <a:xfrm>
            <a:off x="218412" y="230974"/>
            <a:ext cx="8520600" cy="70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r>
              <a:rPr lang="en-US" sz="3200">
                <a:latin typeface="+mj-lt"/>
              </a:rPr>
              <a:t>Coordinate reference system- Projection</a:t>
            </a:r>
            <a:endParaRPr lang="en-US" sz="3200" dirty="0">
              <a:latin typeface="+mj-lt"/>
            </a:endParaRPr>
          </a:p>
        </p:txBody>
      </p:sp>
      <p:sp>
        <p:nvSpPr>
          <p:cNvPr id="8" name="TextBox 7">
            <a:extLst>
              <a:ext uri="{FF2B5EF4-FFF2-40B4-BE49-F238E27FC236}">
                <a16:creationId xmlns:a16="http://schemas.microsoft.com/office/drawing/2014/main" id="{F3534BF5-7C72-4466-BEF5-FE0D923077C3}"/>
              </a:ext>
            </a:extLst>
          </p:cNvPr>
          <p:cNvSpPr txBox="1"/>
          <p:nvPr/>
        </p:nvSpPr>
        <p:spPr>
          <a:xfrm>
            <a:off x="4930392" y="4224359"/>
            <a:ext cx="1058303" cy="307777"/>
          </a:xfrm>
          <a:prstGeom prst="rect">
            <a:avLst/>
          </a:prstGeom>
          <a:noFill/>
        </p:spPr>
        <p:txBody>
          <a:bodyPr wrap="none" rtlCol="0">
            <a:spAutoFit/>
          </a:bodyPr>
          <a:lstStyle/>
          <a:p>
            <a:r>
              <a:rPr lang="en-US" b="1" dirty="0">
                <a:solidFill>
                  <a:srgbClr val="0070C0"/>
                </a:solidFill>
              </a:rPr>
              <a:t>No default</a:t>
            </a:r>
          </a:p>
        </p:txBody>
      </p:sp>
      <p:sp>
        <p:nvSpPr>
          <p:cNvPr id="9" name="TextBox 8">
            <a:extLst>
              <a:ext uri="{FF2B5EF4-FFF2-40B4-BE49-F238E27FC236}">
                <a16:creationId xmlns:a16="http://schemas.microsoft.com/office/drawing/2014/main" id="{14A82096-2A5C-4BEE-9CE3-3D4088A7C920}"/>
              </a:ext>
            </a:extLst>
          </p:cNvPr>
          <p:cNvSpPr txBox="1"/>
          <p:nvPr/>
        </p:nvSpPr>
        <p:spPr>
          <a:xfrm>
            <a:off x="7143721" y="4183381"/>
            <a:ext cx="1877437" cy="523220"/>
          </a:xfrm>
          <a:prstGeom prst="rect">
            <a:avLst/>
          </a:prstGeom>
          <a:noFill/>
        </p:spPr>
        <p:txBody>
          <a:bodyPr wrap="none" rtlCol="0">
            <a:spAutoFit/>
          </a:bodyPr>
          <a:lstStyle/>
          <a:p>
            <a:r>
              <a:rPr lang="en-US" b="1" dirty="0">
                <a:solidFill>
                  <a:srgbClr val="0070C0"/>
                </a:solidFill>
              </a:rPr>
              <a:t>Parameter values if </a:t>
            </a:r>
          </a:p>
          <a:p>
            <a:r>
              <a:rPr lang="en-US" b="1" dirty="0">
                <a:solidFill>
                  <a:srgbClr val="0070C0"/>
                </a:solidFill>
              </a:rPr>
              <a:t>transform to WGS</a:t>
            </a:r>
          </a:p>
        </p:txBody>
      </p:sp>
      <p:cxnSp>
        <p:nvCxnSpPr>
          <p:cNvPr id="11" name="Straight Arrow Connector 10">
            <a:extLst>
              <a:ext uri="{FF2B5EF4-FFF2-40B4-BE49-F238E27FC236}">
                <a16:creationId xmlns:a16="http://schemas.microsoft.com/office/drawing/2014/main" id="{C718AF08-46CD-4685-90B2-A9B490C0D41F}"/>
              </a:ext>
            </a:extLst>
          </p:cNvPr>
          <p:cNvCxnSpPr>
            <a:endCxn id="8" idx="0"/>
          </p:cNvCxnSpPr>
          <p:nvPr/>
        </p:nvCxnSpPr>
        <p:spPr>
          <a:xfrm flipH="1">
            <a:off x="5459544" y="3903260"/>
            <a:ext cx="54152" cy="32109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BA8B439-388C-454B-A9D1-A5217BC8ECAC}"/>
              </a:ext>
            </a:extLst>
          </p:cNvPr>
          <p:cNvCxnSpPr>
            <a:endCxn id="9" idx="0"/>
          </p:cNvCxnSpPr>
          <p:nvPr/>
        </p:nvCxnSpPr>
        <p:spPr>
          <a:xfrm>
            <a:off x="7970293" y="3862316"/>
            <a:ext cx="112147" cy="3210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8085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a:extLst>
              <a:ext uri="{FF2B5EF4-FFF2-40B4-BE49-F238E27FC236}">
                <a16:creationId xmlns:a16="http://schemas.microsoft.com/office/drawing/2014/main" id="{740FF896-0161-46BC-BAFE-4CB08E5B02DB}"/>
              </a:ext>
            </a:extLst>
          </p:cNvPr>
          <p:cNvSpPr>
            <a:spLocks noGrp="1"/>
          </p:cNvSpPr>
          <p:nvPr>
            <p:ph idx="1"/>
          </p:nvPr>
        </p:nvSpPr>
        <p:spPr>
          <a:xfrm>
            <a:off x="226219" y="948929"/>
            <a:ext cx="8841581" cy="355997"/>
          </a:xfrm>
        </p:spPr>
        <p:txBody>
          <a:bodyPr/>
          <a:lstStyle/>
          <a:p>
            <a:pPr marL="0" indent="0">
              <a:buNone/>
            </a:pPr>
            <a:r>
              <a:rPr lang="en-US" altLang="en-US" dirty="0" err="1">
                <a:latin typeface="+mn-lt"/>
              </a:rPr>
              <a:t>Spatio</a:t>
            </a:r>
            <a:r>
              <a:rPr lang="en-US" altLang="en-US" dirty="0">
                <a:latin typeface="+mn-lt"/>
              </a:rPr>
              <a:t>-temporal data for 2 field sites: National Ecological Observatory Network</a:t>
            </a:r>
          </a:p>
        </p:txBody>
      </p:sp>
      <p:sp>
        <p:nvSpPr>
          <p:cNvPr id="15363" name="Picture 4">
            <a:extLst>
              <a:ext uri="{FF2B5EF4-FFF2-40B4-BE49-F238E27FC236}">
                <a16:creationId xmlns:a16="http://schemas.microsoft.com/office/drawing/2014/main" id="{35E3A3FA-28C4-47C3-8CCD-06F2247A521E}"/>
              </a:ext>
            </a:extLst>
          </p:cNvPr>
          <p:cNvSpPr>
            <a:spLocks noChangeAspect="1"/>
          </p:cNvSpPr>
          <p:nvPr/>
        </p:nvSpPr>
        <p:spPr bwMode="auto">
          <a:xfrm>
            <a:off x="145257" y="1108473"/>
            <a:ext cx="4360069" cy="3593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endParaRPr lang="en-US" altLang="en-US" sz="1350">
              <a:latin typeface="+mn-lt"/>
            </a:endParaRPr>
          </a:p>
        </p:txBody>
      </p:sp>
      <p:sp>
        <p:nvSpPr>
          <p:cNvPr id="15364" name="Picture 5">
            <a:extLst>
              <a:ext uri="{FF2B5EF4-FFF2-40B4-BE49-F238E27FC236}">
                <a16:creationId xmlns:a16="http://schemas.microsoft.com/office/drawing/2014/main" id="{8C7C85C5-10E9-4CB0-B6AF-EC65994A2813}"/>
              </a:ext>
            </a:extLst>
          </p:cNvPr>
          <p:cNvSpPr>
            <a:spLocks noChangeAspect="1"/>
          </p:cNvSpPr>
          <p:nvPr/>
        </p:nvSpPr>
        <p:spPr bwMode="auto">
          <a:xfrm>
            <a:off x="3737372" y="66675"/>
            <a:ext cx="1713309" cy="598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endParaRPr lang="en-US" altLang="en-US" sz="1350">
              <a:latin typeface="+mn-lt"/>
            </a:endParaRPr>
          </a:p>
        </p:txBody>
      </p:sp>
      <p:sp>
        <p:nvSpPr>
          <p:cNvPr id="15365" name="Picture 6">
            <a:extLst>
              <a:ext uri="{FF2B5EF4-FFF2-40B4-BE49-F238E27FC236}">
                <a16:creationId xmlns:a16="http://schemas.microsoft.com/office/drawing/2014/main" id="{16766C5D-127E-47E7-BBDD-C764E82F1FEE}"/>
              </a:ext>
            </a:extLst>
          </p:cNvPr>
          <p:cNvSpPr>
            <a:spLocks noChangeAspect="1"/>
          </p:cNvSpPr>
          <p:nvPr/>
        </p:nvSpPr>
        <p:spPr bwMode="auto">
          <a:xfrm>
            <a:off x="4647010" y="1107281"/>
            <a:ext cx="4367213" cy="359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endParaRPr lang="en-US" altLang="en-US" sz="1350">
              <a:latin typeface="+mn-lt"/>
            </a:endParaRPr>
          </a:p>
        </p:txBody>
      </p:sp>
      <p:sp>
        <p:nvSpPr>
          <p:cNvPr id="15366" name="Content Placeholder 2">
            <a:extLst>
              <a:ext uri="{FF2B5EF4-FFF2-40B4-BE49-F238E27FC236}">
                <a16:creationId xmlns:a16="http://schemas.microsoft.com/office/drawing/2014/main" id="{05A2B820-941A-4F15-BF12-310AC07B8AB0}"/>
              </a:ext>
            </a:extLst>
          </p:cNvPr>
          <p:cNvSpPr txBox="1">
            <a:spLocks/>
          </p:cNvSpPr>
          <p:nvPr/>
        </p:nvSpPr>
        <p:spPr bwMode="auto">
          <a:xfrm>
            <a:off x="272655" y="4609427"/>
            <a:ext cx="4339829" cy="355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buFont typeface="Arial" panose="020B0604020202020204" pitchFamily="34" charset="0"/>
              <a:buNone/>
            </a:pPr>
            <a:r>
              <a:rPr lang="en-US" altLang="en-US" sz="1500" dirty="0">
                <a:solidFill>
                  <a:schemeClr val="bg2">
                    <a:lumMod val="50000"/>
                  </a:schemeClr>
                </a:solidFill>
                <a:latin typeface="+mn-lt"/>
              </a:rPr>
              <a:t>San Joaquin Experimental Range (SJER) - California</a:t>
            </a:r>
          </a:p>
        </p:txBody>
      </p:sp>
      <p:sp>
        <p:nvSpPr>
          <p:cNvPr id="15367" name="Content Placeholder 2">
            <a:extLst>
              <a:ext uri="{FF2B5EF4-FFF2-40B4-BE49-F238E27FC236}">
                <a16:creationId xmlns:a16="http://schemas.microsoft.com/office/drawing/2014/main" id="{D42A12C5-FB91-433A-AAA4-B6212072E819}"/>
              </a:ext>
            </a:extLst>
          </p:cNvPr>
          <p:cNvSpPr txBox="1">
            <a:spLocks/>
          </p:cNvSpPr>
          <p:nvPr/>
        </p:nvSpPr>
        <p:spPr bwMode="auto">
          <a:xfrm>
            <a:off x="4754168" y="4609426"/>
            <a:ext cx="3607593" cy="355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buFont typeface="Arial" panose="020B0604020202020204" pitchFamily="34" charset="0"/>
              <a:buNone/>
            </a:pPr>
            <a:r>
              <a:rPr lang="en-US" altLang="en-US" sz="1500" dirty="0">
                <a:solidFill>
                  <a:schemeClr val="bg2">
                    <a:lumMod val="50000"/>
                  </a:schemeClr>
                </a:solidFill>
                <a:latin typeface="+mn-lt"/>
              </a:rPr>
              <a:t>Harvard Forest (HARV) - Massachusetts</a:t>
            </a:r>
          </a:p>
        </p:txBody>
      </p:sp>
      <p:pic>
        <p:nvPicPr>
          <p:cNvPr id="15368" name="Picture 1">
            <a:extLst>
              <a:ext uri="{FF2B5EF4-FFF2-40B4-BE49-F238E27FC236}">
                <a16:creationId xmlns:a16="http://schemas.microsoft.com/office/drawing/2014/main" id="{868AC8E5-584A-4A57-A467-05C227118A2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39641" y="0"/>
            <a:ext cx="3167063"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9" name="Picture 2">
            <a:extLst>
              <a:ext uri="{FF2B5EF4-FFF2-40B4-BE49-F238E27FC236}">
                <a16:creationId xmlns:a16="http://schemas.microsoft.com/office/drawing/2014/main" id="{A86075F8-E348-479C-AD7F-EA943B277D3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1221" y="1326357"/>
            <a:ext cx="3880265" cy="31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0" name="Picture 3">
            <a:extLst>
              <a:ext uri="{FF2B5EF4-FFF2-40B4-BE49-F238E27FC236}">
                <a16:creationId xmlns:a16="http://schemas.microsoft.com/office/drawing/2014/main" id="{A0C449B6-4477-4B45-80D3-465998D8A1F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747495" y="1335453"/>
            <a:ext cx="3862550" cy="3180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j-lt"/>
              </a:rPr>
              <a:t>Geospatial Data</a:t>
            </a:r>
            <a:endParaRPr>
              <a:latin typeface="+mj-lt"/>
            </a:endParaRPr>
          </a:p>
        </p:txBody>
      </p:sp>
      <p:sp>
        <p:nvSpPr>
          <p:cNvPr id="94" name="Google Shape;94;p16"/>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latin typeface="+mj-lt"/>
              </a:rPr>
              <a:t>Data that has a geographic component to it. The component can be X and Y coordinates, address, city, or zip code. </a:t>
            </a:r>
            <a:endParaRPr>
              <a:latin typeface="+mj-lt"/>
            </a:endParaRPr>
          </a:p>
        </p:txBody>
      </p:sp>
      <p:pic>
        <p:nvPicPr>
          <p:cNvPr id="95" name="Google Shape;95;p16"/>
          <p:cNvPicPr preferRelativeResize="0"/>
          <p:nvPr/>
        </p:nvPicPr>
        <p:blipFill>
          <a:blip r:embed="rId3">
            <a:alphaModFix/>
          </a:blip>
          <a:stretch>
            <a:fillRect/>
          </a:stretch>
        </p:blipFill>
        <p:spPr>
          <a:xfrm>
            <a:off x="1926000" y="2051525"/>
            <a:ext cx="4001975" cy="2729350"/>
          </a:xfrm>
          <a:prstGeom prst="rect">
            <a:avLst/>
          </a:prstGeom>
          <a:noFill/>
          <a:ln>
            <a:noFill/>
          </a:ln>
        </p:spPr>
      </p:pic>
      <p:sp>
        <p:nvSpPr>
          <p:cNvPr id="96" name="Google Shape;9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mj-lt"/>
              </a:rPr>
              <a:t>2</a:t>
            </a:fld>
            <a:endParaRPr>
              <a:latin typeface="+mj-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Picture 15">
            <a:extLst>
              <a:ext uri="{FF2B5EF4-FFF2-40B4-BE49-F238E27FC236}">
                <a16:creationId xmlns:a16="http://schemas.microsoft.com/office/drawing/2014/main" id="{2A426451-C28D-4DDA-B8B8-F53CFFB31B2E}"/>
              </a:ext>
            </a:extLst>
          </p:cNvPr>
          <p:cNvSpPr>
            <a:spLocks noChangeAspect="1"/>
          </p:cNvSpPr>
          <p:nvPr/>
        </p:nvSpPr>
        <p:spPr bwMode="auto">
          <a:xfrm>
            <a:off x="207169" y="708423"/>
            <a:ext cx="4957763" cy="4263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endParaRPr lang="en-US" altLang="en-US" sz="1350">
              <a:latin typeface="+mn-lt"/>
            </a:endParaRPr>
          </a:p>
        </p:txBody>
      </p:sp>
      <p:sp>
        <p:nvSpPr>
          <p:cNvPr id="17411" name="Title 1">
            <a:extLst>
              <a:ext uri="{FF2B5EF4-FFF2-40B4-BE49-F238E27FC236}">
                <a16:creationId xmlns:a16="http://schemas.microsoft.com/office/drawing/2014/main" id="{005CAFBD-E35C-4628-B760-BAD5DD241A7E}"/>
              </a:ext>
            </a:extLst>
          </p:cNvPr>
          <p:cNvSpPr>
            <a:spLocks noGrp="1"/>
          </p:cNvSpPr>
          <p:nvPr>
            <p:ph type="title"/>
          </p:nvPr>
        </p:nvSpPr>
        <p:spPr>
          <a:xfrm>
            <a:off x="115491" y="80963"/>
            <a:ext cx="7886700" cy="627460"/>
          </a:xfrm>
        </p:spPr>
        <p:txBody>
          <a:bodyPr/>
          <a:lstStyle/>
          <a:p>
            <a:pPr eaLnBrk="1" hangingPunct="1"/>
            <a:r>
              <a:rPr lang="en-US" altLang="en-US" sz="3000">
                <a:latin typeface="+mn-lt"/>
              </a:rPr>
              <a:t>Harvard Forest - HARV </a:t>
            </a:r>
          </a:p>
        </p:txBody>
      </p:sp>
      <p:sp>
        <p:nvSpPr>
          <p:cNvPr id="17412" name="Picture 14">
            <a:extLst>
              <a:ext uri="{FF2B5EF4-FFF2-40B4-BE49-F238E27FC236}">
                <a16:creationId xmlns:a16="http://schemas.microsoft.com/office/drawing/2014/main" id="{82F43D13-D9A4-4580-8137-9D3F89E49630}"/>
              </a:ext>
            </a:extLst>
          </p:cNvPr>
          <p:cNvSpPr>
            <a:spLocks noChangeAspect="1"/>
          </p:cNvSpPr>
          <p:nvPr/>
        </p:nvSpPr>
        <p:spPr bwMode="auto">
          <a:xfrm>
            <a:off x="3357563" y="2280047"/>
            <a:ext cx="1807369" cy="2684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endParaRPr lang="en-US" altLang="en-US" sz="1350">
              <a:latin typeface="+mn-lt"/>
            </a:endParaRPr>
          </a:p>
        </p:txBody>
      </p:sp>
      <p:sp>
        <p:nvSpPr>
          <p:cNvPr id="17413" name="Picture 18">
            <a:extLst>
              <a:ext uri="{FF2B5EF4-FFF2-40B4-BE49-F238E27FC236}">
                <a16:creationId xmlns:a16="http://schemas.microsoft.com/office/drawing/2014/main" id="{A529CF11-11BA-4FA8-B08F-D1F40C237ABA}"/>
              </a:ext>
            </a:extLst>
          </p:cNvPr>
          <p:cNvSpPr>
            <a:spLocks noChangeAspect="1"/>
          </p:cNvSpPr>
          <p:nvPr/>
        </p:nvSpPr>
        <p:spPr bwMode="auto">
          <a:xfrm>
            <a:off x="5293519" y="2736057"/>
            <a:ext cx="3725466" cy="2235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endParaRPr lang="en-US" altLang="en-US" sz="1350">
              <a:latin typeface="+mn-lt"/>
            </a:endParaRPr>
          </a:p>
        </p:txBody>
      </p:sp>
      <p:sp>
        <p:nvSpPr>
          <p:cNvPr id="17414" name="Picture 19">
            <a:extLst>
              <a:ext uri="{FF2B5EF4-FFF2-40B4-BE49-F238E27FC236}">
                <a16:creationId xmlns:a16="http://schemas.microsoft.com/office/drawing/2014/main" id="{B57BF1C6-FCDB-437E-94FE-08E93135790F}"/>
              </a:ext>
            </a:extLst>
          </p:cNvPr>
          <p:cNvSpPr>
            <a:spLocks noChangeAspect="1"/>
          </p:cNvSpPr>
          <p:nvPr/>
        </p:nvSpPr>
        <p:spPr bwMode="auto">
          <a:xfrm>
            <a:off x="7225904" y="192881"/>
            <a:ext cx="1793081"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endParaRPr lang="en-US" altLang="en-US" sz="1350">
              <a:latin typeface="+mn-lt"/>
            </a:endParaRPr>
          </a:p>
        </p:txBody>
      </p:sp>
      <p:sp>
        <p:nvSpPr>
          <p:cNvPr id="17415" name="Picture 20">
            <a:extLst>
              <a:ext uri="{FF2B5EF4-FFF2-40B4-BE49-F238E27FC236}">
                <a16:creationId xmlns:a16="http://schemas.microsoft.com/office/drawing/2014/main" id="{1F18BEE5-F9AE-43E2-979B-B28A3736D0E9}"/>
              </a:ext>
            </a:extLst>
          </p:cNvPr>
          <p:cNvSpPr>
            <a:spLocks noChangeAspect="1"/>
          </p:cNvSpPr>
          <p:nvPr/>
        </p:nvSpPr>
        <p:spPr bwMode="auto">
          <a:xfrm>
            <a:off x="5293519" y="192882"/>
            <a:ext cx="1785938" cy="239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endParaRPr lang="en-US" altLang="en-US" sz="1350">
              <a:latin typeface="+mn-lt"/>
            </a:endParaRPr>
          </a:p>
        </p:txBody>
      </p:sp>
      <p:pic>
        <p:nvPicPr>
          <p:cNvPr id="17416" name="Picture 1">
            <a:extLst>
              <a:ext uri="{FF2B5EF4-FFF2-40B4-BE49-F238E27FC236}">
                <a16:creationId xmlns:a16="http://schemas.microsoft.com/office/drawing/2014/main" id="{77A8E32F-3871-4CFA-AF31-A63AC3D3CEF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169" y="711994"/>
            <a:ext cx="4955381" cy="4260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2">
            <a:extLst>
              <a:ext uri="{FF2B5EF4-FFF2-40B4-BE49-F238E27FC236}">
                <a16:creationId xmlns:a16="http://schemas.microsoft.com/office/drawing/2014/main" id="{48A88AF2-6C46-4832-977C-9AF6C56CCD8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83994" y="192882"/>
            <a:ext cx="1785938" cy="239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8" name="Picture 3">
            <a:extLst>
              <a:ext uri="{FF2B5EF4-FFF2-40B4-BE49-F238E27FC236}">
                <a16:creationId xmlns:a16="http://schemas.microsoft.com/office/drawing/2014/main" id="{3BB65D0B-8062-4836-A044-232B5B46E3D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19951" y="192881"/>
            <a:ext cx="1793081"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9" name="Picture 4">
            <a:extLst>
              <a:ext uri="{FF2B5EF4-FFF2-40B4-BE49-F238E27FC236}">
                <a16:creationId xmlns:a16="http://schemas.microsoft.com/office/drawing/2014/main" id="{D6D9141D-D11B-438D-B2BD-8815799FE16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83994" y="2728913"/>
            <a:ext cx="3729038" cy="2235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0F07B3AD-A0E1-417D-9CDD-40684F387FD1}"/>
              </a:ext>
            </a:extLst>
          </p:cNvPr>
          <p:cNvSpPr>
            <a:spLocks noGrp="1"/>
          </p:cNvSpPr>
          <p:nvPr>
            <p:ph type="title"/>
          </p:nvPr>
        </p:nvSpPr>
        <p:spPr>
          <a:xfrm>
            <a:off x="129779" y="120254"/>
            <a:ext cx="7886700" cy="627459"/>
          </a:xfrm>
        </p:spPr>
        <p:txBody>
          <a:bodyPr/>
          <a:lstStyle/>
          <a:p>
            <a:pPr eaLnBrk="1" hangingPunct="1"/>
            <a:r>
              <a:rPr lang="en-US" altLang="en-US" sz="3000" dirty="0">
                <a:latin typeface="+mn-lt"/>
              </a:rPr>
              <a:t>San Joaquin Experimental Range - SJER</a:t>
            </a:r>
          </a:p>
        </p:txBody>
      </p:sp>
      <p:sp>
        <p:nvSpPr>
          <p:cNvPr id="19459" name="Picture 2">
            <a:extLst>
              <a:ext uri="{FF2B5EF4-FFF2-40B4-BE49-F238E27FC236}">
                <a16:creationId xmlns:a16="http://schemas.microsoft.com/office/drawing/2014/main" id="{745B940F-7B8D-4213-9BF3-7731112F3859}"/>
              </a:ext>
            </a:extLst>
          </p:cNvPr>
          <p:cNvSpPr>
            <a:spLocks noChangeAspect="1"/>
          </p:cNvSpPr>
          <p:nvPr/>
        </p:nvSpPr>
        <p:spPr bwMode="auto">
          <a:xfrm>
            <a:off x="186928" y="741760"/>
            <a:ext cx="5072063" cy="4230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endParaRPr lang="en-US" altLang="en-US" sz="1350">
              <a:latin typeface="+mn-lt"/>
            </a:endParaRPr>
          </a:p>
        </p:txBody>
      </p:sp>
      <p:sp>
        <p:nvSpPr>
          <p:cNvPr id="19460" name="Picture 7">
            <a:extLst>
              <a:ext uri="{FF2B5EF4-FFF2-40B4-BE49-F238E27FC236}">
                <a16:creationId xmlns:a16="http://schemas.microsoft.com/office/drawing/2014/main" id="{AAE322A2-981A-43E3-9E9C-CC4306676AD8}"/>
              </a:ext>
            </a:extLst>
          </p:cNvPr>
          <p:cNvSpPr>
            <a:spLocks noChangeAspect="1"/>
          </p:cNvSpPr>
          <p:nvPr/>
        </p:nvSpPr>
        <p:spPr bwMode="auto">
          <a:xfrm>
            <a:off x="3451623" y="2287191"/>
            <a:ext cx="1807369" cy="2684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endParaRPr lang="en-US" altLang="en-US" sz="1350">
              <a:latin typeface="+mn-lt"/>
            </a:endParaRPr>
          </a:p>
        </p:txBody>
      </p:sp>
      <p:sp>
        <p:nvSpPr>
          <p:cNvPr id="19461" name="Picture 8">
            <a:extLst>
              <a:ext uri="{FF2B5EF4-FFF2-40B4-BE49-F238E27FC236}">
                <a16:creationId xmlns:a16="http://schemas.microsoft.com/office/drawing/2014/main" id="{317D7AA7-0C79-4236-A867-3038FDDAF16F}"/>
              </a:ext>
            </a:extLst>
          </p:cNvPr>
          <p:cNvSpPr>
            <a:spLocks noChangeAspect="1"/>
          </p:cNvSpPr>
          <p:nvPr/>
        </p:nvSpPr>
        <p:spPr bwMode="auto">
          <a:xfrm>
            <a:off x="5370910" y="2591991"/>
            <a:ext cx="3608784" cy="238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endParaRPr lang="en-US" altLang="en-US" sz="1350">
              <a:latin typeface="+mn-lt"/>
            </a:endParaRPr>
          </a:p>
        </p:txBody>
      </p:sp>
      <p:sp>
        <p:nvSpPr>
          <p:cNvPr id="19462" name="Picture 10">
            <a:extLst>
              <a:ext uri="{FF2B5EF4-FFF2-40B4-BE49-F238E27FC236}">
                <a16:creationId xmlns:a16="http://schemas.microsoft.com/office/drawing/2014/main" id="{045D3409-9170-4929-92A3-E5B95D357A87}"/>
              </a:ext>
            </a:extLst>
          </p:cNvPr>
          <p:cNvSpPr>
            <a:spLocks noChangeAspect="1"/>
          </p:cNvSpPr>
          <p:nvPr/>
        </p:nvSpPr>
        <p:spPr bwMode="auto">
          <a:xfrm>
            <a:off x="5370910" y="740569"/>
            <a:ext cx="150495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endParaRPr lang="en-US" altLang="en-US" sz="1350">
              <a:latin typeface="+mn-lt"/>
            </a:endParaRPr>
          </a:p>
        </p:txBody>
      </p:sp>
      <p:sp>
        <p:nvSpPr>
          <p:cNvPr id="19463" name="Picture 3">
            <a:extLst>
              <a:ext uri="{FF2B5EF4-FFF2-40B4-BE49-F238E27FC236}">
                <a16:creationId xmlns:a16="http://schemas.microsoft.com/office/drawing/2014/main" id="{A8F1B74B-9FE2-4CD1-BFD3-11A4203B2D0D}"/>
              </a:ext>
            </a:extLst>
          </p:cNvPr>
          <p:cNvSpPr>
            <a:spLocks noChangeAspect="1"/>
          </p:cNvSpPr>
          <p:nvPr/>
        </p:nvSpPr>
        <p:spPr bwMode="auto">
          <a:xfrm>
            <a:off x="6965156" y="278606"/>
            <a:ext cx="1958579" cy="223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endParaRPr lang="en-US" altLang="en-US" sz="1350">
              <a:latin typeface="+mn-lt"/>
            </a:endParaRPr>
          </a:p>
        </p:txBody>
      </p:sp>
      <p:pic>
        <p:nvPicPr>
          <p:cNvPr id="19464" name="Picture 1">
            <a:extLst>
              <a:ext uri="{FF2B5EF4-FFF2-40B4-BE49-F238E27FC236}">
                <a16:creationId xmlns:a16="http://schemas.microsoft.com/office/drawing/2014/main" id="{FED56280-D5CA-4EEE-9BC9-27EF3D7302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5504" y="753666"/>
            <a:ext cx="5066109" cy="4225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5" name="Picture 2">
            <a:extLst>
              <a:ext uri="{FF2B5EF4-FFF2-40B4-BE49-F238E27FC236}">
                <a16:creationId xmlns:a16="http://schemas.microsoft.com/office/drawing/2014/main" id="{596C9EBE-1753-4AD1-AF47-81864BC7EC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13773" y="747713"/>
            <a:ext cx="1507331"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6" name="Picture 3">
            <a:extLst>
              <a:ext uri="{FF2B5EF4-FFF2-40B4-BE49-F238E27FC236}">
                <a16:creationId xmlns:a16="http://schemas.microsoft.com/office/drawing/2014/main" id="{A69F88A3-C443-4195-A67D-13723577583E}"/>
              </a:ext>
            </a:extLst>
          </p:cNvPr>
          <p:cNvPicPr>
            <a:picLocks noChangeAspect="1"/>
          </p:cNvPicPr>
          <p:nvPr/>
        </p:nvPicPr>
        <p:blipFill>
          <a:blip r:embed="rId5">
            <a:extLst>
              <a:ext uri="{28A0092B-C50C-407E-A947-70E740481C1C}">
                <a14:useLocalDpi xmlns:a14="http://schemas.microsoft.com/office/drawing/2010/main" val="0"/>
              </a:ext>
            </a:extLst>
          </a:blip>
          <a:srcRect t="7584" b="14153"/>
          <a:stretch>
            <a:fillRect/>
          </a:stretch>
        </p:blipFill>
        <p:spPr bwMode="auto">
          <a:xfrm>
            <a:off x="7044928" y="740569"/>
            <a:ext cx="1957388"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7" name="Picture 4">
            <a:extLst>
              <a:ext uri="{FF2B5EF4-FFF2-40B4-BE49-F238E27FC236}">
                <a16:creationId xmlns:a16="http://schemas.microsoft.com/office/drawing/2014/main" id="{995C4D2A-DF97-451B-9274-0DB71BE0FE1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413773" y="2599135"/>
            <a:ext cx="3606403" cy="238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7C45AF5B-CE6F-44C3-B171-11400637B900}"/>
              </a:ext>
            </a:extLst>
          </p:cNvPr>
          <p:cNvSpPr>
            <a:spLocks noGrp="1"/>
          </p:cNvSpPr>
          <p:nvPr>
            <p:ph type="title"/>
          </p:nvPr>
        </p:nvSpPr>
        <p:spPr>
          <a:xfrm>
            <a:off x="395287" y="279797"/>
            <a:ext cx="4205288" cy="627459"/>
          </a:xfrm>
        </p:spPr>
        <p:txBody>
          <a:bodyPr/>
          <a:lstStyle/>
          <a:p>
            <a:pPr eaLnBrk="1" hangingPunct="1"/>
            <a:r>
              <a:rPr lang="en-US" altLang="en-US" sz="2700" b="0">
                <a:solidFill>
                  <a:schemeClr val="bg2">
                    <a:lumMod val="50000"/>
                  </a:schemeClr>
                </a:solidFill>
                <a:latin typeface="+mn-lt"/>
              </a:rPr>
              <a:t>4 types of datasets</a:t>
            </a:r>
          </a:p>
        </p:txBody>
      </p:sp>
      <p:sp>
        <p:nvSpPr>
          <p:cNvPr id="8" name="Content Placeholder 2">
            <a:extLst>
              <a:ext uri="{FF2B5EF4-FFF2-40B4-BE49-F238E27FC236}">
                <a16:creationId xmlns:a16="http://schemas.microsoft.com/office/drawing/2014/main" id="{39DF9F8F-A657-4FAD-8C20-BA57336188A6}"/>
              </a:ext>
            </a:extLst>
          </p:cNvPr>
          <p:cNvSpPr txBox="1">
            <a:spLocks/>
          </p:cNvSpPr>
          <p:nvPr/>
        </p:nvSpPr>
        <p:spPr>
          <a:xfrm>
            <a:off x="477441" y="1057275"/>
            <a:ext cx="4295775" cy="167282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5763" indent="-385763">
              <a:buFont typeface="+mj-lt"/>
              <a:buAutoNum type="arabicParenR"/>
              <a:defRPr/>
            </a:pPr>
            <a:r>
              <a:rPr lang="en-US" sz="2100" dirty="0">
                <a:solidFill>
                  <a:schemeClr val="bg2">
                    <a:lumMod val="50000"/>
                  </a:schemeClr>
                </a:solidFill>
              </a:rPr>
              <a:t>Site layout </a:t>
            </a:r>
            <a:r>
              <a:rPr lang="en-US" sz="2100" dirty="0" err="1">
                <a:solidFill>
                  <a:schemeClr val="bg2">
                    <a:lumMod val="50000"/>
                  </a:schemeClr>
                </a:solidFill>
              </a:rPr>
              <a:t>shapefiles</a:t>
            </a:r>
            <a:endParaRPr lang="en-US" sz="2100" dirty="0">
              <a:solidFill>
                <a:schemeClr val="bg2">
                  <a:lumMod val="50000"/>
                </a:schemeClr>
              </a:solidFill>
            </a:endParaRPr>
          </a:p>
          <a:p>
            <a:pPr marL="385763" indent="-385763">
              <a:buFont typeface="+mj-lt"/>
              <a:buAutoNum type="arabicParenR"/>
              <a:defRPr/>
            </a:pPr>
            <a:r>
              <a:rPr lang="en-US" sz="2100" dirty="0">
                <a:solidFill>
                  <a:schemeClr val="bg2">
                    <a:lumMod val="50000"/>
                  </a:schemeClr>
                </a:solidFill>
              </a:rPr>
              <a:t>Meteorological time series data</a:t>
            </a:r>
          </a:p>
          <a:p>
            <a:pPr marL="385763" indent="-385763">
              <a:buFont typeface="+mj-lt"/>
              <a:buAutoNum type="arabicParenR"/>
              <a:defRPr/>
            </a:pPr>
            <a:r>
              <a:rPr lang="en-US" sz="2100" dirty="0">
                <a:solidFill>
                  <a:schemeClr val="bg2">
                    <a:lumMod val="50000"/>
                  </a:schemeClr>
                </a:solidFill>
              </a:rPr>
              <a:t>Airborne remote sensing data</a:t>
            </a:r>
          </a:p>
          <a:p>
            <a:pPr marL="385763" indent="-385763">
              <a:buFont typeface="+mj-lt"/>
              <a:buAutoNum type="arabicParenR"/>
              <a:defRPr/>
            </a:pPr>
            <a:r>
              <a:rPr lang="en-US" sz="2100" dirty="0">
                <a:solidFill>
                  <a:schemeClr val="bg2">
                    <a:lumMod val="50000"/>
                  </a:schemeClr>
                </a:solidFill>
              </a:rPr>
              <a:t>Landsat raster images</a:t>
            </a:r>
            <a:endParaRPr lang="en-US" sz="1800" dirty="0">
              <a:solidFill>
                <a:schemeClr val="bg2">
                  <a:lumMod val="50000"/>
                </a:schemeClr>
              </a:solidFill>
            </a:endParaRPr>
          </a:p>
        </p:txBody>
      </p:sp>
      <p:pic>
        <p:nvPicPr>
          <p:cNvPr id="21508" name="Picture 5">
            <a:extLst>
              <a:ext uri="{FF2B5EF4-FFF2-40B4-BE49-F238E27FC236}">
                <a16:creationId xmlns:a16="http://schemas.microsoft.com/office/drawing/2014/main" id="{80F6A19F-A4A2-419A-A4AA-94A67F000EDD}"/>
              </a:ext>
            </a:extLst>
          </p:cNvPr>
          <p:cNvPicPr>
            <a:picLocks noChangeAspect="1"/>
          </p:cNvPicPr>
          <p:nvPr/>
        </p:nvPicPr>
        <p:blipFill>
          <a:blip r:embed="rId3">
            <a:extLst>
              <a:ext uri="{28A0092B-C50C-407E-A947-70E740481C1C}">
                <a14:useLocalDpi xmlns:a14="http://schemas.microsoft.com/office/drawing/2010/main" val="0"/>
              </a:ext>
            </a:extLst>
          </a:blip>
          <a:srcRect l="-923" t="-67" b="-912"/>
          <a:stretch>
            <a:fillRect/>
          </a:stretch>
        </p:blipFill>
        <p:spPr bwMode="auto">
          <a:xfrm>
            <a:off x="395288" y="2888457"/>
            <a:ext cx="2030016" cy="2055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3">
            <a:extLst>
              <a:ext uri="{FF2B5EF4-FFF2-40B4-BE49-F238E27FC236}">
                <a16:creationId xmlns:a16="http://schemas.microsoft.com/office/drawing/2014/main" id="{70D07DD2-E60E-452C-B2EE-ECE1625CEFD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53903" y="2888457"/>
            <a:ext cx="1890713" cy="2026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1">
            <a:extLst>
              <a:ext uri="{FF2B5EF4-FFF2-40B4-BE49-F238E27FC236}">
                <a16:creationId xmlns:a16="http://schemas.microsoft.com/office/drawing/2014/main" id="{75CDFC2C-C2DC-4768-848F-83C17B0BC11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773216" y="279798"/>
            <a:ext cx="3969544" cy="4635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24A548AE-5C15-4D9C-95E1-9A446B6D7879}"/>
              </a:ext>
            </a:extLst>
          </p:cNvPr>
          <p:cNvSpPr>
            <a:spLocks noGrp="1"/>
          </p:cNvSpPr>
          <p:nvPr>
            <p:ph type="title"/>
          </p:nvPr>
        </p:nvSpPr>
        <p:spPr>
          <a:xfrm>
            <a:off x="282178" y="148829"/>
            <a:ext cx="4205288" cy="627459"/>
          </a:xfrm>
        </p:spPr>
        <p:txBody>
          <a:bodyPr/>
          <a:lstStyle/>
          <a:p>
            <a:pPr eaLnBrk="1" hangingPunct="1"/>
            <a:r>
              <a:rPr lang="en-US" altLang="en-US" sz="2700">
                <a:latin typeface="+mj-lt"/>
              </a:rPr>
              <a:t>2 datasets (HARV only)</a:t>
            </a:r>
          </a:p>
        </p:txBody>
      </p:sp>
      <p:sp>
        <p:nvSpPr>
          <p:cNvPr id="8" name="Content Placeholder 2">
            <a:extLst>
              <a:ext uri="{FF2B5EF4-FFF2-40B4-BE49-F238E27FC236}">
                <a16:creationId xmlns:a16="http://schemas.microsoft.com/office/drawing/2014/main" id="{1FEA4031-08FA-4737-B8F4-2B8245A9391F}"/>
              </a:ext>
            </a:extLst>
          </p:cNvPr>
          <p:cNvSpPr txBox="1">
            <a:spLocks/>
          </p:cNvSpPr>
          <p:nvPr/>
        </p:nvSpPr>
        <p:spPr>
          <a:xfrm>
            <a:off x="282178" y="813792"/>
            <a:ext cx="3813572" cy="14549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US" sz="1800" b="1" dirty="0">
                <a:solidFill>
                  <a:schemeClr val="bg2">
                    <a:lumMod val="50000"/>
                  </a:schemeClr>
                </a:solidFill>
                <a:latin typeface="+mj-lt"/>
              </a:rPr>
              <a:t>NEON-DS-Site-Layout-Files</a:t>
            </a:r>
            <a:r>
              <a:rPr lang="en-US" sz="1800" dirty="0">
                <a:solidFill>
                  <a:schemeClr val="bg2">
                    <a:lumMod val="50000"/>
                  </a:schemeClr>
                </a:solidFill>
                <a:latin typeface="+mj-lt"/>
              </a:rPr>
              <a:t> </a:t>
            </a:r>
          </a:p>
          <a:p>
            <a:pPr marL="0" indent="0">
              <a:buNone/>
              <a:defRPr/>
            </a:pPr>
            <a:r>
              <a:rPr lang="en-US" sz="1800" dirty="0">
                <a:solidFill>
                  <a:schemeClr val="bg2">
                    <a:lumMod val="50000"/>
                  </a:schemeClr>
                </a:solidFill>
                <a:latin typeface="+mj-lt"/>
              </a:rPr>
              <a:t>Spatial data: boundaries, plot locations, roads</a:t>
            </a:r>
          </a:p>
          <a:p>
            <a:pPr marL="0" indent="0">
              <a:buNone/>
              <a:defRPr/>
            </a:pPr>
            <a:r>
              <a:rPr lang="en-US" sz="1800" dirty="0">
                <a:solidFill>
                  <a:schemeClr val="bg2">
                    <a:lumMod val="50000"/>
                  </a:schemeClr>
                </a:solidFill>
                <a:latin typeface="+mj-lt"/>
              </a:rPr>
              <a:t>Format: shapefiles/vector</a:t>
            </a:r>
          </a:p>
        </p:txBody>
      </p:sp>
      <p:sp>
        <p:nvSpPr>
          <p:cNvPr id="9" name="Content Placeholder 2">
            <a:extLst>
              <a:ext uri="{FF2B5EF4-FFF2-40B4-BE49-F238E27FC236}">
                <a16:creationId xmlns:a16="http://schemas.microsoft.com/office/drawing/2014/main" id="{E66CB58C-1528-442D-9432-2934EF2B834F}"/>
              </a:ext>
            </a:extLst>
          </p:cNvPr>
          <p:cNvSpPr txBox="1">
            <a:spLocks/>
          </p:cNvSpPr>
          <p:nvPr/>
        </p:nvSpPr>
        <p:spPr>
          <a:xfrm>
            <a:off x="4523184" y="462558"/>
            <a:ext cx="4418409" cy="16263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US" sz="1600" b="1" dirty="0">
                <a:solidFill>
                  <a:schemeClr val="bg2">
                    <a:lumMod val="50000"/>
                  </a:schemeClr>
                </a:solidFill>
                <a:latin typeface="+mj-lt"/>
              </a:rPr>
              <a:t>NEON-DS-Met-Time-Series</a:t>
            </a:r>
          </a:p>
          <a:p>
            <a:pPr marL="0" indent="0">
              <a:buNone/>
              <a:defRPr/>
            </a:pPr>
            <a:r>
              <a:rPr lang="en-US" sz="1600" dirty="0">
                <a:solidFill>
                  <a:schemeClr val="bg2">
                    <a:lumMod val="50000"/>
                  </a:schemeClr>
                </a:solidFill>
                <a:latin typeface="+mj-lt"/>
              </a:rPr>
              <a:t>Meteorological data: </a:t>
            </a:r>
            <a:r>
              <a:rPr lang="en-US" sz="1600" dirty="0" err="1">
                <a:solidFill>
                  <a:schemeClr val="bg2">
                    <a:lumMod val="50000"/>
                  </a:schemeClr>
                </a:solidFill>
                <a:latin typeface="+mj-lt"/>
              </a:rPr>
              <a:t>precip</a:t>
            </a:r>
            <a:r>
              <a:rPr lang="en-US" sz="1600" dirty="0">
                <a:solidFill>
                  <a:schemeClr val="bg2">
                    <a:lumMod val="50000"/>
                  </a:schemeClr>
                </a:solidFill>
                <a:latin typeface="+mj-lt"/>
              </a:rPr>
              <a:t>, temp, day length</a:t>
            </a:r>
          </a:p>
          <a:p>
            <a:pPr marL="0" indent="0">
              <a:buNone/>
              <a:defRPr/>
            </a:pPr>
            <a:r>
              <a:rPr lang="en-US" sz="1600" dirty="0">
                <a:solidFill>
                  <a:schemeClr val="bg2">
                    <a:lumMod val="50000"/>
                  </a:schemeClr>
                </a:solidFill>
                <a:latin typeface="+mj-lt"/>
              </a:rPr>
              <a:t>Format: text/tabular</a:t>
            </a:r>
            <a:endParaRPr lang="en-US" sz="1800" dirty="0">
              <a:solidFill>
                <a:schemeClr val="bg2">
                  <a:lumMod val="50000"/>
                </a:schemeClr>
              </a:solidFill>
              <a:latin typeface="+mj-lt"/>
            </a:endParaRPr>
          </a:p>
        </p:txBody>
      </p:sp>
      <p:graphicFrame>
        <p:nvGraphicFramePr>
          <p:cNvPr id="11" name="Table 10">
            <a:extLst>
              <a:ext uri="{FF2B5EF4-FFF2-40B4-BE49-F238E27FC236}">
                <a16:creationId xmlns:a16="http://schemas.microsoft.com/office/drawing/2014/main" id="{00CF9D4D-8EED-4168-9052-F1C0B58FC813}"/>
              </a:ext>
            </a:extLst>
          </p:cNvPr>
          <p:cNvGraphicFramePr>
            <a:graphicFrameLocks noGrp="1"/>
          </p:cNvGraphicFramePr>
          <p:nvPr>
            <p:extLst>
              <p:ext uri="{D42A27DB-BD31-4B8C-83A1-F6EECF244321}">
                <p14:modId xmlns:p14="http://schemas.microsoft.com/office/powerpoint/2010/main" val="3124933622"/>
              </p:ext>
            </p:extLst>
          </p:nvPr>
        </p:nvGraphicFramePr>
        <p:xfrm>
          <a:off x="4558902" y="1685926"/>
          <a:ext cx="4346971" cy="3916945"/>
        </p:xfrm>
        <a:graphic>
          <a:graphicData uri="http://schemas.openxmlformats.org/drawingml/2006/table">
            <a:tbl>
              <a:tblPr>
                <a:tableStyleId>{5C22544A-7EE6-4342-B048-85BDC9FD1C3A}</a:tableStyleId>
              </a:tblPr>
              <a:tblGrid>
                <a:gridCol w="357020">
                  <a:extLst>
                    <a:ext uri="{9D8B030D-6E8A-4147-A177-3AD203B41FA5}">
                      <a16:colId xmlns:a16="http://schemas.microsoft.com/office/drawing/2014/main" val="20000"/>
                    </a:ext>
                  </a:extLst>
                </a:gridCol>
                <a:gridCol w="803297">
                  <a:extLst>
                    <a:ext uri="{9D8B030D-6E8A-4147-A177-3AD203B41FA5}">
                      <a16:colId xmlns:a16="http://schemas.microsoft.com/office/drawing/2014/main" val="20001"/>
                    </a:ext>
                  </a:extLst>
                </a:gridCol>
                <a:gridCol w="202634">
                  <a:extLst>
                    <a:ext uri="{9D8B030D-6E8A-4147-A177-3AD203B41FA5}">
                      <a16:colId xmlns:a16="http://schemas.microsoft.com/office/drawing/2014/main" val="20002"/>
                    </a:ext>
                  </a:extLst>
                </a:gridCol>
                <a:gridCol w="289476">
                  <a:extLst>
                    <a:ext uri="{9D8B030D-6E8A-4147-A177-3AD203B41FA5}">
                      <a16:colId xmlns:a16="http://schemas.microsoft.com/office/drawing/2014/main" val="20003"/>
                    </a:ext>
                  </a:extLst>
                </a:gridCol>
                <a:gridCol w="270178">
                  <a:extLst>
                    <a:ext uri="{9D8B030D-6E8A-4147-A177-3AD203B41FA5}">
                      <a16:colId xmlns:a16="http://schemas.microsoft.com/office/drawing/2014/main" val="20004"/>
                    </a:ext>
                  </a:extLst>
                </a:gridCol>
                <a:gridCol w="202634">
                  <a:extLst>
                    <a:ext uri="{9D8B030D-6E8A-4147-A177-3AD203B41FA5}">
                      <a16:colId xmlns:a16="http://schemas.microsoft.com/office/drawing/2014/main" val="20005"/>
                    </a:ext>
                  </a:extLst>
                </a:gridCol>
                <a:gridCol w="212283">
                  <a:extLst>
                    <a:ext uri="{9D8B030D-6E8A-4147-A177-3AD203B41FA5}">
                      <a16:colId xmlns:a16="http://schemas.microsoft.com/office/drawing/2014/main" val="20006"/>
                    </a:ext>
                  </a:extLst>
                </a:gridCol>
                <a:gridCol w="308775">
                  <a:extLst>
                    <a:ext uri="{9D8B030D-6E8A-4147-A177-3AD203B41FA5}">
                      <a16:colId xmlns:a16="http://schemas.microsoft.com/office/drawing/2014/main" val="20007"/>
                    </a:ext>
                  </a:extLst>
                </a:gridCol>
                <a:gridCol w="369083">
                  <a:extLst>
                    <a:ext uri="{9D8B030D-6E8A-4147-A177-3AD203B41FA5}">
                      <a16:colId xmlns:a16="http://schemas.microsoft.com/office/drawing/2014/main" val="20008"/>
                    </a:ext>
                  </a:extLst>
                </a:gridCol>
                <a:gridCol w="253292">
                  <a:extLst>
                    <a:ext uri="{9D8B030D-6E8A-4147-A177-3AD203B41FA5}">
                      <a16:colId xmlns:a16="http://schemas.microsoft.com/office/drawing/2014/main" val="20009"/>
                    </a:ext>
                  </a:extLst>
                </a:gridCol>
                <a:gridCol w="311187">
                  <a:extLst>
                    <a:ext uri="{9D8B030D-6E8A-4147-A177-3AD203B41FA5}">
                      <a16:colId xmlns:a16="http://schemas.microsoft.com/office/drawing/2014/main" val="20010"/>
                    </a:ext>
                  </a:extLst>
                </a:gridCol>
                <a:gridCol w="253292">
                  <a:extLst>
                    <a:ext uri="{9D8B030D-6E8A-4147-A177-3AD203B41FA5}">
                      <a16:colId xmlns:a16="http://schemas.microsoft.com/office/drawing/2014/main" val="20011"/>
                    </a:ext>
                  </a:extLst>
                </a:gridCol>
                <a:gridCol w="260528">
                  <a:extLst>
                    <a:ext uri="{9D8B030D-6E8A-4147-A177-3AD203B41FA5}">
                      <a16:colId xmlns:a16="http://schemas.microsoft.com/office/drawing/2014/main" val="20012"/>
                    </a:ext>
                  </a:extLst>
                </a:gridCol>
                <a:gridCol w="253292">
                  <a:extLst>
                    <a:ext uri="{9D8B030D-6E8A-4147-A177-3AD203B41FA5}">
                      <a16:colId xmlns:a16="http://schemas.microsoft.com/office/drawing/2014/main" val="20013"/>
                    </a:ext>
                  </a:extLst>
                </a:gridCol>
              </a:tblGrid>
              <a:tr h="152170">
                <a:tc>
                  <a:txBody>
                    <a:bodyPr/>
                    <a:lstStyle/>
                    <a:p>
                      <a:pPr algn="l" fontAlgn="b"/>
                      <a:endParaRPr lang="en-US" sz="800" b="0" i="0" u="none" strike="noStrike" dirty="0">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r>
                        <a:rPr lang="en-US" sz="800" b="1" u="none" strike="noStrike" dirty="0" err="1">
                          <a:solidFill>
                            <a:schemeClr val="bg2">
                              <a:lumMod val="50000"/>
                            </a:schemeClr>
                          </a:solidFill>
                          <a:effectLst/>
                        </a:rPr>
                        <a:t>datetime</a:t>
                      </a:r>
                      <a:endParaRPr lang="en-US" sz="800" b="1" i="0" u="none" strike="noStrike" dirty="0">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r>
                        <a:rPr lang="en-US" sz="800" b="1" u="none" strike="noStrike">
                          <a:solidFill>
                            <a:schemeClr val="bg2">
                              <a:lumMod val="50000"/>
                            </a:schemeClr>
                          </a:solidFill>
                          <a:effectLst/>
                        </a:rPr>
                        <a:t>jd</a:t>
                      </a:r>
                      <a:endParaRPr lang="en-US" sz="800" b="1"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r>
                        <a:rPr lang="en-US" sz="800" b="1" u="none" strike="noStrike">
                          <a:solidFill>
                            <a:schemeClr val="bg2">
                              <a:lumMod val="50000"/>
                            </a:schemeClr>
                          </a:solidFill>
                          <a:effectLst/>
                        </a:rPr>
                        <a:t>airt</a:t>
                      </a:r>
                      <a:endParaRPr lang="en-US" sz="800" b="1"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r>
                        <a:rPr lang="en-US" sz="800" b="1" u="none" strike="noStrike">
                          <a:solidFill>
                            <a:schemeClr val="bg2">
                              <a:lumMod val="50000"/>
                            </a:schemeClr>
                          </a:solidFill>
                          <a:effectLst/>
                        </a:rPr>
                        <a:t>f.airt</a:t>
                      </a:r>
                      <a:endParaRPr lang="en-US" sz="800" b="1"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r>
                        <a:rPr lang="en-US" sz="800" b="1" u="none" strike="noStrike" dirty="0" err="1">
                          <a:solidFill>
                            <a:schemeClr val="bg2">
                              <a:lumMod val="50000"/>
                            </a:schemeClr>
                          </a:solidFill>
                          <a:effectLst/>
                        </a:rPr>
                        <a:t>rh</a:t>
                      </a:r>
                      <a:endParaRPr lang="en-US" sz="800" b="1" i="0" u="none" strike="noStrike" dirty="0">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r>
                        <a:rPr lang="en-US" sz="800" b="1" u="none" strike="noStrike">
                          <a:solidFill>
                            <a:schemeClr val="bg2">
                              <a:lumMod val="50000"/>
                            </a:schemeClr>
                          </a:solidFill>
                          <a:effectLst/>
                        </a:rPr>
                        <a:t>f.rh</a:t>
                      </a:r>
                      <a:endParaRPr lang="en-US" sz="800" b="1"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r>
                        <a:rPr lang="en-US" sz="800" b="1" u="none" strike="noStrike">
                          <a:solidFill>
                            <a:schemeClr val="bg2">
                              <a:lumMod val="50000"/>
                            </a:schemeClr>
                          </a:solidFill>
                          <a:effectLst/>
                        </a:rPr>
                        <a:t>dewp</a:t>
                      </a:r>
                      <a:endParaRPr lang="en-US" sz="800" b="1"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r>
                        <a:rPr lang="en-US" sz="800" b="1" u="none" strike="noStrike" dirty="0" err="1">
                          <a:solidFill>
                            <a:schemeClr val="bg2">
                              <a:lumMod val="50000"/>
                            </a:schemeClr>
                          </a:solidFill>
                          <a:effectLst/>
                        </a:rPr>
                        <a:t>f.dewp</a:t>
                      </a:r>
                      <a:endParaRPr lang="en-US" sz="800" b="1" i="0" u="none" strike="noStrike" dirty="0">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r>
                        <a:rPr lang="en-US" sz="800" b="1" u="none" strike="noStrike" dirty="0" err="1">
                          <a:solidFill>
                            <a:schemeClr val="bg2">
                              <a:lumMod val="50000"/>
                            </a:schemeClr>
                          </a:solidFill>
                          <a:effectLst/>
                        </a:rPr>
                        <a:t>prec</a:t>
                      </a:r>
                      <a:endParaRPr lang="en-US" sz="800" b="1" i="0" u="none" strike="noStrike" dirty="0">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r>
                        <a:rPr lang="en-US" sz="800" b="1" u="none" strike="noStrike" dirty="0" err="1">
                          <a:solidFill>
                            <a:schemeClr val="bg2">
                              <a:lumMod val="50000"/>
                            </a:schemeClr>
                          </a:solidFill>
                          <a:effectLst/>
                        </a:rPr>
                        <a:t>f.prec</a:t>
                      </a:r>
                      <a:endParaRPr lang="en-US" sz="800" b="1" i="0" u="none" strike="noStrike" dirty="0">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r>
                        <a:rPr lang="en-US" sz="800" b="1" u="none" strike="noStrike" dirty="0" err="1">
                          <a:solidFill>
                            <a:schemeClr val="bg2">
                              <a:lumMod val="50000"/>
                            </a:schemeClr>
                          </a:solidFill>
                          <a:effectLst/>
                        </a:rPr>
                        <a:t>slrr</a:t>
                      </a:r>
                      <a:endParaRPr lang="en-US" sz="800" b="1" i="0" u="none" strike="noStrike" dirty="0">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r>
                        <a:rPr lang="en-US" sz="800" b="1" u="none" strike="noStrike" dirty="0" err="1">
                          <a:solidFill>
                            <a:schemeClr val="bg2">
                              <a:lumMod val="50000"/>
                            </a:schemeClr>
                          </a:solidFill>
                          <a:effectLst/>
                        </a:rPr>
                        <a:t>f.slrr</a:t>
                      </a:r>
                      <a:endParaRPr lang="en-US" sz="800" b="1" i="0" u="none" strike="noStrike" dirty="0">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r>
                        <a:rPr lang="en-US" sz="800" b="1" u="none" strike="noStrike" dirty="0" err="1">
                          <a:solidFill>
                            <a:schemeClr val="bg2">
                              <a:lumMod val="50000"/>
                            </a:schemeClr>
                          </a:solidFill>
                          <a:effectLst/>
                        </a:rPr>
                        <a:t>parr</a:t>
                      </a:r>
                      <a:endParaRPr lang="en-US" sz="800" b="1" i="0" u="none" strike="noStrike" dirty="0">
                        <a:solidFill>
                          <a:schemeClr val="bg2">
                            <a:lumMod val="50000"/>
                          </a:schemeClr>
                        </a:solidFill>
                        <a:effectLst/>
                        <a:latin typeface="Calibri" panose="020F0502020204030204" pitchFamily="34" charset="0"/>
                      </a:endParaRPr>
                    </a:p>
                  </a:txBody>
                  <a:tcPr marL="7143" marR="7143" marT="7145" marB="0" anchor="b"/>
                </a:tc>
                <a:extLst>
                  <a:ext uri="{0D108BD9-81ED-4DB2-BD59-A6C34878D82A}">
                    <a16:rowId xmlns:a16="http://schemas.microsoft.com/office/drawing/2014/main" val="10000"/>
                  </a:ext>
                </a:extLst>
              </a:tr>
              <a:tr h="236246">
                <a:tc>
                  <a:txBody>
                    <a:bodyPr/>
                    <a:lstStyle/>
                    <a:p>
                      <a:pPr algn="r" fontAlgn="b"/>
                      <a:r>
                        <a:rPr lang="en-US" sz="800" u="none" strike="noStrike">
                          <a:solidFill>
                            <a:schemeClr val="bg2">
                              <a:lumMod val="50000"/>
                            </a:schemeClr>
                          </a:solidFill>
                          <a:effectLst/>
                        </a:rPr>
                        <a:t>140255</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1/1/2009 0:00</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366</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-17.3</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dirty="0">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76</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-20.6</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0</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0</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0</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extLst>
                  <a:ext uri="{0D108BD9-81ED-4DB2-BD59-A6C34878D82A}">
                    <a16:rowId xmlns:a16="http://schemas.microsoft.com/office/drawing/2014/main" val="10001"/>
                  </a:ext>
                </a:extLst>
              </a:tr>
              <a:tr h="236246">
                <a:tc>
                  <a:txBody>
                    <a:bodyPr/>
                    <a:lstStyle/>
                    <a:p>
                      <a:pPr algn="r" fontAlgn="b"/>
                      <a:r>
                        <a:rPr lang="en-US" sz="800" u="none" strike="noStrike" dirty="0">
                          <a:solidFill>
                            <a:schemeClr val="bg2">
                              <a:lumMod val="50000"/>
                            </a:schemeClr>
                          </a:solidFill>
                          <a:effectLst/>
                        </a:rPr>
                        <a:t>140256</a:t>
                      </a:r>
                      <a:endParaRPr lang="en-US" sz="800" b="0" i="0" u="none" strike="noStrike" dirty="0">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1/1/2009 0:15</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1</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-17.4</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dirty="0">
                          <a:solidFill>
                            <a:schemeClr val="bg2">
                              <a:lumMod val="50000"/>
                            </a:schemeClr>
                          </a:solidFill>
                          <a:effectLst/>
                        </a:rPr>
                        <a:t>75</a:t>
                      </a:r>
                      <a:endParaRPr lang="en-US" sz="800" b="0" i="0" u="none" strike="noStrike" dirty="0">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-20.8</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0</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0</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0</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extLst>
                  <a:ext uri="{0D108BD9-81ED-4DB2-BD59-A6C34878D82A}">
                    <a16:rowId xmlns:a16="http://schemas.microsoft.com/office/drawing/2014/main" val="10002"/>
                  </a:ext>
                </a:extLst>
              </a:tr>
              <a:tr h="236246">
                <a:tc>
                  <a:txBody>
                    <a:bodyPr/>
                    <a:lstStyle/>
                    <a:p>
                      <a:pPr algn="r" fontAlgn="b"/>
                      <a:r>
                        <a:rPr lang="en-US" sz="800" u="none" strike="noStrike">
                          <a:solidFill>
                            <a:schemeClr val="bg2">
                              <a:lumMod val="50000"/>
                            </a:schemeClr>
                          </a:solidFill>
                          <a:effectLst/>
                        </a:rPr>
                        <a:t>140257</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1/1/2009 0:30</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1</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-17.5</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75</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-21</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0</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0</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0</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extLst>
                  <a:ext uri="{0D108BD9-81ED-4DB2-BD59-A6C34878D82A}">
                    <a16:rowId xmlns:a16="http://schemas.microsoft.com/office/drawing/2014/main" val="10003"/>
                  </a:ext>
                </a:extLst>
              </a:tr>
              <a:tr h="236246">
                <a:tc>
                  <a:txBody>
                    <a:bodyPr/>
                    <a:lstStyle/>
                    <a:p>
                      <a:pPr algn="r" fontAlgn="b"/>
                      <a:r>
                        <a:rPr lang="en-US" sz="800" u="none" strike="noStrike">
                          <a:solidFill>
                            <a:schemeClr val="bg2">
                              <a:lumMod val="50000"/>
                            </a:schemeClr>
                          </a:solidFill>
                          <a:effectLst/>
                        </a:rPr>
                        <a:t>140258</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dirty="0">
                          <a:solidFill>
                            <a:schemeClr val="bg2">
                              <a:lumMod val="50000"/>
                            </a:schemeClr>
                          </a:solidFill>
                          <a:effectLst/>
                        </a:rPr>
                        <a:t>1/1/2009 0:45</a:t>
                      </a:r>
                      <a:endParaRPr lang="en-US" sz="800" b="0" i="0" u="none" strike="noStrike" dirty="0">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1</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dirty="0">
                          <a:solidFill>
                            <a:schemeClr val="bg2">
                              <a:lumMod val="50000"/>
                            </a:schemeClr>
                          </a:solidFill>
                          <a:effectLst/>
                        </a:rPr>
                        <a:t>-17.6</a:t>
                      </a:r>
                      <a:endParaRPr lang="en-US" sz="800" b="0" i="0" u="none" strike="noStrike" dirty="0">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75</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-21.1</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dirty="0">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0</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0</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0</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extLst>
                  <a:ext uri="{0D108BD9-81ED-4DB2-BD59-A6C34878D82A}">
                    <a16:rowId xmlns:a16="http://schemas.microsoft.com/office/drawing/2014/main" val="10004"/>
                  </a:ext>
                </a:extLst>
              </a:tr>
              <a:tr h="236246">
                <a:tc>
                  <a:txBody>
                    <a:bodyPr/>
                    <a:lstStyle/>
                    <a:p>
                      <a:pPr algn="r" fontAlgn="b"/>
                      <a:r>
                        <a:rPr lang="en-US" sz="800" u="none" strike="noStrike">
                          <a:solidFill>
                            <a:schemeClr val="bg2">
                              <a:lumMod val="50000"/>
                            </a:schemeClr>
                          </a:solidFill>
                          <a:effectLst/>
                        </a:rPr>
                        <a:t>140259</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1/1/2009 1:00</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1</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-17.8</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75</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-21.1</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0</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0</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0</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extLst>
                  <a:ext uri="{0D108BD9-81ED-4DB2-BD59-A6C34878D82A}">
                    <a16:rowId xmlns:a16="http://schemas.microsoft.com/office/drawing/2014/main" val="10005"/>
                  </a:ext>
                </a:extLst>
              </a:tr>
              <a:tr h="236246">
                <a:tc>
                  <a:txBody>
                    <a:bodyPr/>
                    <a:lstStyle/>
                    <a:p>
                      <a:pPr algn="r" fontAlgn="b"/>
                      <a:r>
                        <a:rPr lang="en-US" sz="800" u="none" strike="noStrike">
                          <a:solidFill>
                            <a:schemeClr val="bg2">
                              <a:lumMod val="50000"/>
                            </a:schemeClr>
                          </a:solidFill>
                          <a:effectLst/>
                        </a:rPr>
                        <a:t>140260</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dirty="0">
                          <a:solidFill>
                            <a:schemeClr val="bg2">
                              <a:lumMod val="50000"/>
                            </a:schemeClr>
                          </a:solidFill>
                          <a:effectLst/>
                        </a:rPr>
                        <a:t>1/1/2009 1:15</a:t>
                      </a:r>
                      <a:endParaRPr lang="en-US" sz="800" b="0" i="0" u="none" strike="noStrike" dirty="0">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1</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-17.8</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74</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-21.3</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0</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0</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0</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extLst>
                  <a:ext uri="{0D108BD9-81ED-4DB2-BD59-A6C34878D82A}">
                    <a16:rowId xmlns:a16="http://schemas.microsoft.com/office/drawing/2014/main" val="10006"/>
                  </a:ext>
                </a:extLst>
              </a:tr>
              <a:tr h="236246">
                <a:tc>
                  <a:txBody>
                    <a:bodyPr/>
                    <a:lstStyle/>
                    <a:p>
                      <a:pPr algn="r" fontAlgn="b"/>
                      <a:r>
                        <a:rPr lang="en-US" sz="800" u="none" strike="noStrike">
                          <a:solidFill>
                            <a:schemeClr val="bg2">
                              <a:lumMod val="50000"/>
                            </a:schemeClr>
                          </a:solidFill>
                          <a:effectLst/>
                        </a:rPr>
                        <a:t>140261</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1/1/2009 1:30</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1</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-17.9</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74</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dirty="0">
                          <a:solidFill>
                            <a:schemeClr val="bg2">
                              <a:lumMod val="50000"/>
                            </a:schemeClr>
                          </a:solidFill>
                          <a:effectLst/>
                        </a:rPr>
                        <a:t>-21.4</a:t>
                      </a:r>
                      <a:endParaRPr lang="en-US" sz="800" b="0" i="0" u="none" strike="noStrike" dirty="0">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0</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0</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0</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extLst>
                  <a:ext uri="{0D108BD9-81ED-4DB2-BD59-A6C34878D82A}">
                    <a16:rowId xmlns:a16="http://schemas.microsoft.com/office/drawing/2014/main" val="10007"/>
                  </a:ext>
                </a:extLst>
              </a:tr>
              <a:tr h="236246">
                <a:tc>
                  <a:txBody>
                    <a:bodyPr/>
                    <a:lstStyle/>
                    <a:p>
                      <a:pPr algn="r" fontAlgn="b"/>
                      <a:r>
                        <a:rPr lang="en-US" sz="800" u="none" strike="noStrike">
                          <a:solidFill>
                            <a:schemeClr val="bg2">
                              <a:lumMod val="50000"/>
                            </a:schemeClr>
                          </a:solidFill>
                          <a:effectLst/>
                        </a:rPr>
                        <a:t>140262</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dirty="0">
                          <a:solidFill>
                            <a:schemeClr val="bg2">
                              <a:lumMod val="50000"/>
                            </a:schemeClr>
                          </a:solidFill>
                          <a:effectLst/>
                        </a:rPr>
                        <a:t>1/1/2009 1:45</a:t>
                      </a:r>
                      <a:endParaRPr lang="en-US" sz="800" b="0" i="0" u="none" strike="noStrike" dirty="0">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1</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-18</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74</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-21.5</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0</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0</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0</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extLst>
                  <a:ext uri="{0D108BD9-81ED-4DB2-BD59-A6C34878D82A}">
                    <a16:rowId xmlns:a16="http://schemas.microsoft.com/office/drawing/2014/main" val="10008"/>
                  </a:ext>
                </a:extLst>
              </a:tr>
              <a:tr h="236246">
                <a:tc>
                  <a:txBody>
                    <a:bodyPr/>
                    <a:lstStyle/>
                    <a:p>
                      <a:pPr algn="r" fontAlgn="b"/>
                      <a:r>
                        <a:rPr lang="en-US" sz="800" u="none" strike="noStrike">
                          <a:solidFill>
                            <a:schemeClr val="bg2">
                              <a:lumMod val="50000"/>
                            </a:schemeClr>
                          </a:solidFill>
                          <a:effectLst/>
                        </a:rPr>
                        <a:t>140263</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1/1/2009 2:00</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1</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-18</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73</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-21.6</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0</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0</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0</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extLst>
                  <a:ext uri="{0D108BD9-81ED-4DB2-BD59-A6C34878D82A}">
                    <a16:rowId xmlns:a16="http://schemas.microsoft.com/office/drawing/2014/main" val="10009"/>
                  </a:ext>
                </a:extLst>
              </a:tr>
              <a:tr h="236246">
                <a:tc>
                  <a:txBody>
                    <a:bodyPr/>
                    <a:lstStyle/>
                    <a:p>
                      <a:pPr algn="r" fontAlgn="b"/>
                      <a:r>
                        <a:rPr lang="en-US" sz="800" u="none" strike="noStrike">
                          <a:solidFill>
                            <a:schemeClr val="bg2">
                              <a:lumMod val="50000"/>
                            </a:schemeClr>
                          </a:solidFill>
                          <a:effectLst/>
                        </a:rPr>
                        <a:t>140264</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1/1/2009 2:15</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1</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-18.1</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73</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-21.7</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0</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0</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0</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extLst>
                  <a:ext uri="{0D108BD9-81ED-4DB2-BD59-A6C34878D82A}">
                    <a16:rowId xmlns:a16="http://schemas.microsoft.com/office/drawing/2014/main" val="10010"/>
                  </a:ext>
                </a:extLst>
              </a:tr>
              <a:tr h="236246">
                <a:tc>
                  <a:txBody>
                    <a:bodyPr/>
                    <a:lstStyle/>
                    <a:p>
                      <a:pPr algn="r" fontAlgn="b"/>
                      <a:r>
                        <a:rPr lang="en-US" sz="800" u="none" strike="noStrike">
                          <a:solidFill>
                            <a:schemeClr val="bg2">
                              <a:lumMod val="50000"/>
                            </a:schemeClr>
                          </a:solidFill>
                          <a:effectLst/>
                        </a:rPr>
                        <a:t>140265</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1/1/2009 2:30</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1</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-18.2</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73</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-21.8</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0</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0</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0</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extLst>
                  <a:ext uri="{0D108BD9-81ED-4DB2-BD59-A6C34878D82A}">
                    <a16:rowId xmlns:a16="http://schemas.microsoft.com/office/drawing/2014/main" val="10011"/>
                  </a:ext>
                </a:extLst>
              </a:tr>
              <a:tr h="236246">
                <a:tc>
                  <a:txBody>
                    <a:bodyPr/>
                    <a:lstStyle/>
                    <a:p>
                      <a:pPr algn="r" fontAlgn="b"/>
                      <a:r>
                        <a:rPr lang="en-US" sz="800" u="none" strike="noStrike">
                          <a:solidFill>
                            <a:schemeClr val="bg2">
                              <a:lumMod val="50000"/>
                            </a:schemeClr>
                          </a:solidFill>
                          <a:effectLst/>
                        </a:rPr>
                        <a:t>140266</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1/1/2009 2:45</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1</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-18.3</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73</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-21.9</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0</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0</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0</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extLst>
                  <a:ext uri="{0D108BD9-81ED-4DB2-BD59-A6C34878D82A}">
                    <a16:rowId xmlns:a16="http://schemas.microsoft.com/office/drawing/2014/main" val="10012"/>
                  </a:ext>
                </a:extLst>
              </a:tr>
              <a:tr h="236246">
                <a:tc>
                  <a:txBody>
                    <a:bodyPr/>
                    <a:lstStyle/>
                    <a:p>
                      <a:pPr algn="r" fontAlgn="b"/>
                      <a:r>
                        <a:rPr lang="en-US" sz="800" u="none" strike="noStrike">
                          <a:solidFill>
                            <a:schemeClr val="bg2">
                              <a:lumMod val="50000"/>
                            </a:schemeClr>
                          </a:solidFill>
                          <a:effectLst/>
                        </a:rPr>
                        <a:t>140267</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1/1/2009 3:00</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1</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-18.4</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72</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-22.2</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0</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0</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0</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extLst>
                  <a:ext uri="{0D108BD9-81ED-4DB2-BD59-A6C34878D82A}">
                    <a16:rowId xmlns:a16="http://schemas.microsoft.com/office/drawing/2014/main" val="10013"/>
                  </a:ext>
                </a:extLst>
              </a:tr>
              <a:tr h="236246">
                <a:tc>
                  <a:txBody>
                    <a:bodyPr/>
                    <a:lstStyle/>
                    <a:p>
                      <a:pPr algn="r" fontAlgn="b"/>
                      <a:r>
                        <a:rPr lang="en-US" sz="800" u="none" strike="noStrike">
                          <a:solidFill>
                            <a:schemeClr val="bg2">
                              <a:lumMod val="50000"/>
                            </a:schemeClr>
                          </a:solidFill>
                          <a:effectLst/>
                        </a:rPr>
                        <a:t>140268</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1/1/2009 3:15</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1</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-18.4</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70</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-22.5</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0</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0</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0</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extLst>
                  <a:ext uri="{0D108BD9-81ED-4DB2-BD59-A6C34878D82A}">
                    <a16:rowId xmlns:a16="http://schemas.microsoft.com/office/drawing/2014/main" val="10014"/>
                  </a:ext>
                </a:extLst>
              </a:tr>
              <a:tr h="236246">
                <a:tc>
                  <a:txBody>
                    <a:bodyPr/>
                    <a:lstStyle/>
                    <a:p>
                      <a:pPr algn="r" fontAlgn="b"/>
                      <a:r>
                        <a:rPr lang="en-US" sz="800" u="none" strike="noStrike">
                          <a:solidFill>
                            <a:schemeClr val="bg2">
                              <a:lumMod val="50000"/>
                            </a:schemeClr>
                          </a:solidFill>
                          <a:effectLst/>
                        </a:rPr>
                        <a:t>140269</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1/1/2009 3:30</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1</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-18.4</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dirty="0">
                          <a:solidFill>
                            <a:schemeClr val="bg2">
                              <a:lumMod val="50000"/>
                            </a:schemeClr>
                          </a:solidFill>
                          <a:effectLst/>
                        </a:rPr>
                        <a:t>68</a:t>
                      </a:r>
                      <a:endParaRPr lang="en-US" sz="800" b="0" i="0" u="none" strike="noStrike" dirty="0">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-22.8</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0</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a:solidFill>
                            <a:schemeClr val="bg2">
                              <a:lumMod val="50000"/>
                            </a:schemeClr>
                          </a:solidFill>
                          <a:effectLst/>
                        </a:rPr>
                        <a:t>0</a:t>
                      </a:r>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l" fontAlgn="b"/>
                      <a:endParaRPr lang="en-US" sz="800" b="0" i="0" u="none" strike="noStrike">
                        <a:solidFill>
                          <a:schemeClr val="bg2">
                            <a:lumMod val="50000"/>
                          </a:schemeClr>
                        </a:solidFill>
                        <a:effectLst/>
                        <a:latin typeface="Calibri" panose="020F0502020204030204" pitchFamily="34" charset="0"/>
                      </a:endParaRPr>
                    </a:p>
                  </a:txBody>
                  <a:tcPr marL="7143" marR="7143" marT="7145" marB="0" anchor="b"/>
                </a:tc>
                <a:tc>
                  <a:txBody>
                    <a:bodyPr/>
                    <a:lstStyle/>
                    <a:p>
                      <a:pPr algn="r" fontAlgn="b"/>
                      <a:r>
                        <a:rPr lang="en-US" sz="800" u="none" strike="noStrike" dirty="0">
                          <a:solidFill>
                            <a:schemeClr val="bg2">
                              <a:lumMod val="50000"/>
                            </a:schemeClr>
                          </a:solidFill>
                          <a:effectLst/>
                        </a:rPr>
                        <a:t>0</a:t>
                      </a:r>
                      <a:endParaRPr lang="en-US" sz="800" b="0" i="0" u="none" strike="noStrike" dirty="0">
                        <a:solidFill>
                          <a:schemeClr val="bg2">
                            <a:lumMod val="50000"/>
                          </a:schemeClr>
                        </a:solidFill>
                        <a:effectLst/>
                        <a:latin typeface="Calibri" panose="020F0502020204030204" pitchFamily="34" charset="0"/>
                      </a:endParaRPr>
                    </a:p>
                  </a:txBody>
                  <a:tcPr marL="7143" marR="7143" marT="7145" marB="0" anchor="b"/>
                </a:tc>
                <a:extLst>
                  <a:ext uri="{0D108BD9-81ED-4DB2-BD59-A6C34878D82A}">
                    <a16:rowId xmlns:a16="http://schemas.microsoft.com/office/drawing/2014/main" val="10015"/>
                  </a:ext>
                </a:extLst>
              </a:tr>
            </a:tbl>
          </a:graphicData>
        </a:graphic>
      </p:graphicFrame>
      <p:pic>
        <p:nvPicPr>
          <p:cNvPr id="23814" name="Picture 2">
            <a:extLst>
              <a:ext uri="{FF2B5EF4-FFF2-40B4-BE49-F238E27FC236}">
                <a16:creationId xmlns:a16="http://schemas.microsoft.com/office/drawing/2014/main" id="{35AE6ED4-F77F-459E-A2C8-DAA9BF691D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308" y="2166077"/>
            <a:ext cx="3942159" cy="2688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4">
            <a:extLst>
              <a:ext uri="{FF2B5EF4-FFF2-40B4-BE49-F238E27FC236}">
                <a16:creationId xmlns:a16="http://schemas.microsoft.com/office/drawing/2014/main" id="{6C496DAD-6FD0-4570-AB7F-D5019CABADB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71662" y="2871788"/>
            <a:ext cx="2176463"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FF3CFAD2-6827-4816-BB53-C84EC86AD529}"/>
              </a:ext>
            </a:extLst>
          </p:cNvPr>
          <p:cNvSpPr>
            <a:spLocks noGrp="1"/>
          </p:cNvSpPr>
          <p:nvPr>
            <p:ph type="title"/>
          </p:nvPr>
        </p:nvSpPr>
        <p:spPr>
          <a:xfrm>
            <a:off x="282179" y="148829"/>
            <a:ext cx="6293644" cy="627459"/>
          </a:xfrm>
        </p:spPr>
        <p:txBody>
          <a:bodyPr rtlCol="0">
            <a:normAutofit fontScale="90000"/>
          </a:bodyPr>
          <a:lstStyle/>
          <a:p>
            <a:pPr>
              <a:defRPr/>
            </a:pPr>
            <a:r>
              <a:rPr lang="en-US" sz="2700" dirty="0">
                <a:latin typeface="+mj-lt"/>
              </a:rPr>
              <a:t>NEON-DS-Landsat-NDVI (HARV &amp; SJER)</a:t>
            </a:r>
          </a:p>
        </p:txBody>
      </p:sp>
      <p:sp>
        <p:nvSpPr>
          <p:cNvPr id="25604" name="Content Placeholder 2">
            <a:extLst>
              <a:ext uri="{FF2B5EF4-FFF2-40B4-BE49-F238E27FC236}">
                <a16:creationId xmlns:a16="http://schemas.microsoft.com/office/drawing/2014/main" id="{A33B802E-3CD8-4171-A982-494EB78BE9C7}"/>
              </a:ext>
            </a:extLst>
          </p:cNvPr>
          <p:cNvSpPr txBox="1">
            <a:spLocks/>
          </p:cNvSpPr>
          <p:nvPr/>
        </p:nvSpPr>
        <p:spPr bwMode="auto">
          <a:xfrm>
            <a:off x="282179" y="764976"/>
            <a:ext cx="4417219" cy="1627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buFont typeface="Arial" panose="020B0604020202020204" pitchFamily="34" charset="0"/>
              <a:buNone/>
            </a:pPr>
            <a:r>
              <a:rPr lang="en-US" altLang="en-US" sz="1800" b="1" dirty="0">
                <a:solidFill>
                  <a:schemeClr val="bg2">
                    <a:lumMod val="50000"/>
                  </a:schemeClr>
                </a:solidFill>
                <a:latin typeface="+mj-lt"/>
              </a:rPr>
              <a:t>NDVI</a:t>
            </a:r>
          </a:p>
          <a:p>
            <a:pPr eaLnBrk="1" hangingPunct="1">
              <a:buFont typeface="Arial" panose="020B0604020202020204" pitchFamily="34" charset="0"/>
              <a:buNone/>
            </a:pPr>
            <a:r>
              <a:rPr lang="en-US" altLang="en-US" sz="1800" dirty="0">
                <a:solidFill>
                  <a:schemeClr val="bg2">
                    <a:lumMod val="50000"/>
                  </a:schemeClr>
                </a:solidFill>
                <a:latin typeface="+mj-lt"/>
              </a:rPr>
              <a:t>Normalized difference vegetation index</a:t>
            </a:r>
          </a:p>
          <a:p>
            <a:pPr eaLnBrk="1" hangingPunct="1">
              <a:buFont typeface="Arial" panose="020B0604020202020204" pitchFamily="34" charset="0"/>
              <a:buNone/>
            </a:pPr>
            <a:r>
              <a:rPr lang="en-US" altLang="en-US" sz="1800" dirty="0">
                <a:solidFill>
                  <a:schemeClr val="bg2">
                    <a:lumMod val="50000"/>
                  </a:schemeClr>
                </a:solidFill>
                <a:latin typeface="+mj-lt"/>
              </a:rPr>
              <a:t>Format: raster </a:t>
            </a:r>
            <a:r>
              <a:rPr lang="en-US" altLang="en-US" sz="1800" dirty="0" err="1">
                <a:solidFill>
                  <a:schemeClr val="bg2">
                    <a:lumMod val="50000"/>
                  </a:schemeClr>
                </a:solidFill>
                <a:latin typeface="+mj-lt"/>
              </a:rPr>
              <a:t>GeoTIFF</a:t>
            </a:r>
            <a:endParaRPr lang="en-US" altLang="en-US" sz="1800" dirty="0">
              <a:solidFill>
                <a:schemeClr val="bg2">
                  <a:lumMod val="50000"/>
                </a:schemeClr>
              </a:solidFill>
              <a:latin typeface="+mj-lt"/>
            </a:endParaRPr>
          </a:p>
        </p:txBody>
      </p:sp>
      <p:pic>
        <p:nvPicPr>
          <p:cNvPr id="25605" name="Picture 3">
            <a:extLst>
              <a:ext uri="{FF2B5EF4-FFF2-40B4-BE49-F238E27FC236}">
                <a16:creationId xmlns:a16="http://schemas.microsoft.com/office/drawing/2014/main" id="{C2C41ECC-5040-4B0D-9918-61A620CB7DE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1235" y="1913335"/>
            <a:ext cx="2307431" cy="2122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6" name="Content Placeholder 2">
            <a:extLst>
              <a:ext uri="{FF2B5EF4-FFF2-40B4-BE49-F238E27FC236}">
                <a16:creationId xmlns:a16="http://schemas.microsoft.com/office/drawing/2014/main" id="{C0E41F40-C5BC-492D-BD32-8EF708F914BC}"/>
              </a:ext>
            </a:extLst>
          </p:cNvPr>
          <p:cNvSpPr txBox="1">
            <a:spLocks/>
          </p:cNvSpPr>
          <p:nvPr/>
        </p:nvSpPr>
        <p:spPr bwMode="auto">
          <a:xfrm>
            <a:off x="5061943" y="767268"/>
            <a:ext cx="4417219" cy="1626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buFont typeface="Arial" panose="020B0604020202020204" pitchFamily="34" charset="0"/>
              <a:buNone/>
            </a:pPr>
            <a:r>
              <a:rPr lang="en-US" altLang="en-US" sz="1800" b="1" dirty="0">
                <a:solidFill>
                  <a:schemeClr val="bg2">
                    <a:lumMod val="50000"/>
                  </a:schemeClr>
                </a:solidFill>
                <a:latin typeface="+mj-lt"/>
              </a:rPr>
              <a:t>RBG</a:t>
            </a:r>
          </a:p>
          <a:p>
            <a:pPr eaLnBrk="1" hangingPunct="1">
              <a:buFont typeface="Arial" panose="020B0604020202020204" pitchFamily="34" charset="0"/>
              <a:buNone/>
            </a:pPr>
            <a:r>
              <a:rPr lang="en-US" altLang="en-US" sz="1800" dirty="0">
                <a:solidFill>
                  <a:schemeClr val="bg2">
                    <a:lumMod val="50000"/>
                  </a:schemeClr>
                </a:solidFill>
                <a:latin typeface="+mj-lt"/>
              </a:rPr>
              <a:t>Georeferenced aerial photograph </a:t>
            </a:r>
          </a:p>
          <a:p>
            <a:pPr eaLnBrk="1" hangingPunct="1">
              <a:buFont typeface="Arial" panose="020B0604020202020204" pitchFamily="34" charset="0"/>
              <a:buNone/>
            </a:pPr>
            <a:r>
              <a:rPr lang="en-US" altLang="en-US" sz="1800" dirty="0">
                <a:solidFill>
                  <a:schemeClr val="bg2">
                    <a:lumMod val="50000"/>
                  </a:schemeClr>
                </a:solidFill>
                <a:latin typeface="+mj-lt"/>
              </a:rPr>
              <a:t>Format: raster </a:t>
            </a:r>
            <a:r>
              <a:rPr lang="en-US" altLang="en-US" sz="1800" dirty="0" err="1">
                <a:solidFill>
                  <a:schemeClr val="bg2">
                    <a:lumMod val="50000"/>
                  </a:schemeClr>
                </a:solidFill>
                <a:latin typeface="+mj-lt"/>
              </a:rPr>
              <a:t>GeoTIFF</a:t>
            </a:r>
            <a:endParaRPr lang="en-US" altLang="en-US" sz="1800" dirty="0">
              <a:solidFill>
                <a:schemeClr val="bg2">
                  <a:lumMod val="50000"/>
                </a:schemeClr>
              </a:solidFill>
              <a:latin typeface="+mj-lt"/>
            </a:endParaRPr>
          </a:p>
        </p:txBody>
      </p:sp>
      <p:pic>
        <p:nvPicPr>
          <p:cNvPr id="25607" name="Picture 4">
            <a:extLst>
              <a:ext uri="{FF2B5EF4-FFF2-40B4-BE49-F238E27FC236}">
                <a16:creationId xmlns:a16="http://schemas.microsoft.com/office/drawing/2014/main" id="{66CBF272-6D57-4365-B670-F813B8E5A23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81587" y="1978819"/>
            <a:ext cx="2892029" cy="2892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3">
            <a:extLst>
              <a:ext uri="{FF2B5EF4-FFF2-40B4-BE49-F238E27FC236}">
                <a16:creationId xmlns:a16="http://schemas.microsoft.com/office/drawing/2014/main" id="{C2A943EE-3846-422F-B42E-FB4F73E5D7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91550" y="2981294"/>
            <a:ext cx="2059781"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25BCF582-BECA-4C48-8944-0CB78DFCD438}"/>
              </a:ext>
            </a:extLst>
          </p:cNvPr>
          <p:cNvSpPr>
            <a:spLocks noGrp="1"/>
          </p:cNvSpPr>
          <p:nvPr>
            <p:ph type="title"/>
          </p:nvPr>
        </p:nvSpPr>
        <p:spPr>
          <a:xfrm>
            <a:off x="282179" y="148829"/>
            <a:ext cx="7418784" cy="627459"/>
          </a:xfrm>
        </p:spPr>
        <p:txBody>
          <a:bodyPr rtlCol="0">
            <a:normAutofit fontScale="90000"/>
          </a:bodyPr>
          <a:lstStyle/>
          <a:p>
            <a:pPr>
              <a:defRPr/>
            </a:pPr>
            <a:r>
              <a:rPr lang="en-US" sz="2200" dirty="0">
                <a:latin typeface="+mj-lt"/>
              </a:rPr>
              <a:t>NEON-DS-Airborne-Remote-Sensing</a:t>
            </a:r>
            <a:r>
              <a:rPr lang="en-US" sz="3000" dirty="0">
                <a:latin typeface="+mj-lt"/>
              </a:rPr>
              <a:t> (HARV &amp; SJER)</a:t>
            </a:r>
          </a:p>
        </p:txBody>
      </p:sp>
      <p:pic>
        <p:nvPicPr>
          <p:cNvPr id="27652" name="Picture 2">
            <a:extLst>
              <a:ext uri="{FF2B5EF4-FFF2-40B4-BE49-F238E27FC236}">
                <a16:creationId xmlns:a16="http://schemas.microsoft.com/office/drawing/2014/main" id="{610B8547-DAAE-435F-AA05-B9F9DC11246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22836" y="889398"/>
            <a:ext cx="4844826" cy="1557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Rectangle 3">
            <a:extLst>
              <a:ext uri="{FF2B5EF4-FFF2-40B4-BE49-F238E27FC236}">
                <a16:creationId xmlns:a16="http://schemas.microsoft.com/office/drawing/2014/main" id="{7FEA54E2-BA3D-4D76-9479-3F4FDBE0DC0C}"/>
              </a:ext>
            </a:extLst>
          </p:cNvPr>
          <p:cNvSpPr>
            <a:spLocks noChangeArrowheads="1"/>
          </p:cNvSpPr>
          <p:nvPr/>
        </p:nvSpPr>
        <p:spPr bwMode="auto">
          <a:xfrm>
            <a:off x="1701404" y="2526506"/>
            <a:ext cx="52758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800" b="1" dirty="0">
                <a:solidFill>
                  <a:schemeClr val="bg2">
                    <a:lumMod val="50000"/>
                  </a:schemeClr>
                </a:solidFill>
                <a:latin typeface="+mj-lt"/>
              </a:rPr>
              <a:t>NEON  - Airborne Observation Platform (AOP) </a:t>
            </a:r>
          </a:p>
        </p:txBody>
      </p:sp>
      <p:pic>
        <p:nvPicPr>
          <p:cNvPr id="27654" name="Picture 2">
            <a:extLst>
              <a:ext uri="{FF2B5EF4-FFF2-40B4-BE49-F238E27FC236}">
                <a16:creationId xmlns:a16="http://schemas.microsoft.com/office/drawing/2014/main" id="{A2C803D8-2790-4FD6-9817-EF8763382CE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5790" y="3014632"/>
            <a:ext cx="2060972" cy="198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5" name="Content Placeholder 2">
            <a:extLst>
              <a:ext uri="{FF2B5EF4-FFF2-40B4-BE49-F238E27FC236}">
                <a16:creationId xmlns:a16="http://schemas.microsoft.com/office/drawing/2014/main" id="{E49B781D-0785-4B65-8A0D-27C4ECD19FA6}"/>
              </a:ext>
            </a:extLst>
          </p:cNvPr>
          <p:cNvSpPr txBox="1">
            <a:spLocks/>
          </p:cNvSpPr>
          <p:nvPr/>
        </p:nvSpPr>
        <p:spPr bwMode="auto">
          <a:xfrm>
            <a:off x="74594" y="4053194"/>
            <a:ext cx="2069306" cy="677466"/>
          </a:xfrm>
          <a:prstGeom prst="rect">
            <a:avLst/>
          </a:prstGeom>
          <a:solidFill>
            <a:schemeClr val="bg1"/>
          </a:solidFill>
          <a:ln>
            <a:noFill/>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buFont typeface="Arial" panose="020B0604020202020204" pitchFamily="34" charset="0"/>
              <a:buNone/>
            </a:pPr>
            <a:r>
              <a:rPr lang="en-US" altLang="en-US" sz="1600" dirty="0" err="1">
                <a:solidFill>
                  <a:srgbClr val="FF0000"/>
                </a:solidFill>
                <a:latin typeface="+mj-lt"/>
              </a:rPr>
              <a:t>RGB_imagery</a:t>
            </a:r>
            <a:endParaRPr lang="en-US" altLang="en-US" sz="1600" dirty="0">
              <a:solidFill>
                <a:srgbClr val="FF0000"/>
              </a:solidFill>
              <a:latin typeface="+mj-lt"/>
            </a:endParaRPr>
          </a:p>
          <a:p>
            <a:pPr eaLnBrk="1" hangingPunct="1">
              <a:buFont typeface="Arial" panose="020B0604020202020204" pitchFamily="34" charset="0"/>
              <a:buNone/>
            </a:pPr>
            <a:r>
              <a:rPr lang="en-US" altLang="en-US" sz="1600" dirty="0">
                <a:solidFill>
                  <a:srgbClr val="FF0000"/>
                </a:solidFill>
                <a:latin typeface="+mj-lt"/>
              </a:rPr>
              <a:t>aerial photography</a:t>
            </a:r>
          </a:p>
        </p:txBody>
      </p:sp>
      <p:pic>
        <p:nvPicPr>
          <p:cNvPr id="27656" name="Picture 4">
            <a:extLst>
              <a:ext uri="{FF2B5EF4-FFF2-40B4-BE49-F238E27FC236}">
                <a16:creationId xmlns:a16="http://schemas.microsoft.com/office/drawing/2014/main" id="{6CE23652-4CE7-40FC-911A-8BC9B2266E7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648975" y="2987247"/>
            <a:ext cx="2050256"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7" name="Picture 5">
            <a:extLst>
              <a:ext uri="{FF2B5EF4-FFF2-40B4-BE49-F238E27FC236}">
                <a16:creationId xmlns:a16="http://schemas.microsoft.com/office/drawing/2014/main" id="{A544BF01-EF11-4164-B83D-12D4894DDAC0}"/>
              </a:ext>
            </a:extLst>
          </p:cNvPr>
          <p:cNvPicPr>
            <a:picLocks noChangeAspect="1"/>
          </p:cNvPicPr>
          <p:nvPr/>
        </p:nvPicPr>
        <p:blipFill>
          <a:blip r:embed="rId7">
            <a:extLst>
              <a:ext uri="{28A0092B-C50C-407E-A947-70E740481C1C}">
                <a14:useLocalDpi xmlns:a14="http://schemas.microsoft.com/office/drawing/2010/main" val="0"/>
              </a:ext>
            </a:extLst>
          </a:blip>
          <a:srcRect t="-977" b="-2"/>
          <a:stretch>
            <a:fillRect/>
          </a:stretch>
        </p:blipFill>
        <p:spPr bwMode="auto">
          <a:xfrm>
            <a:off x="6946881" y="2942004"/>
            <a:ext cx="2041922" cy="2055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8" name="Content Placeholder 2">
            <a:extLst>
              <a:ext uri="{FF2B5EF4-FFF2-40B4-BE49-F238E27FC236}">
                <a16:creationId xmlns:a16="http://schemas.microsoft.com/office/drawing/2014/main" id="{8D2C38EE-6733-4CE4-8518-84EA2E878F2D}"/>
              </a:ext>
            </a:extLst>
          </p:cNvPr>
          <p:cNvSpPr txBox="1">
            <a:spLocks/>
          </p:cNvSpPr>
          <p:nvPr/>
        </p:nvSpPr>
        <p:spPr bwMode="auto">
          <a:xfrm>
            <a:off x="4638259" y="4078198"/>
            <a:ext cx="2184797" cy="675084"/>
          </a:xfrm>
          <a:prstGeom prst="rect">
            <a:avLst/>
          </a:prstGeom>
          <a:solidFill>
            <a:schemeClr val="bg1"/>
          </a:solidFill>
          <a:ln>
            <a:noFill/>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buFont typeface="Arial" panose="020B0604020202020204" pitchFamily="34" charset="0"/>
              <a:buNone/>
            </a:pPr>
            <a:r>
              <a:rPr lang="en-US" altLang="en-US" sz="1600" dirty="0">
                <a:solidFill>
                  <a:srgbClr val="FF0000"/>
                </a:solidFill>
                <a:latin typeface="+mj-lt"/>
              </a:rPr>
              <a:t>DSM</a:t>
            </a:r>
          </a:p>
          <a:p>
            <a:pPr eaLnBrk="1" hangingPunct="1">
              <a:buFont typeface="Arial" panose="020B0604020202020204" pitchFamily="34" charset="0"/>
              <a:buNone/>
            </a:pPr>
            <a:r>
              <a:rPr lang="en-US" altLang="en-US" sz="1600" dirty="0">
                <a:solidFill>
                  <a:srgbClr val="FF0000"/>
                </a:solidFill>
                <a:latin typeface="+mj-lt"/>
              </a:rPr>
              <a:t>digital surface model</a:t>
            </a:r>
          </a:p>
        </p:txBody>
      </p:sp>
      <p:sp>
        <p:nvSpPr>
          <p:cNvPr id="27659" name="Content Placeholder 2">
            <a:extLst>
              <a:ext uri="{FF2B5EF4-FFF2-40B4-BE49-F238E27FC236}">
                <a16:creationId xmlns:a16="http://schemas.microsoft.com/office/drawing/2014/main" id="{59D00B4C-589E-4824-BA4C-C36010DE0062}"/>
              </a:ext>
            </a:extLst>
          </p:cNvPr>
          <p:cNvSpPr txBox="1">
            <a:spLocks/>
          </p:cNvSpPr>
          <p:nvPr/>
        </p:nvSpPr>
        <p:spPr bwMode="auto">
          <a:xfrm>
            <a:off x="2397503" y="4053194"/>
            <a:ext cx="2152650" cy="700088"/>
          </a:xfrm>
          <a:prstGeom prst="rect">
            <a:avLst/>
          </a:prstGeom>
          <a:solidFill>
            <a:schemeClr val="bg1"/>
          </a:solidFill>
          <a:ln>
            <a:noFill/>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buFont typeface="Arial" panose="020B0604020202020204" pitchFamily="34" charset="0"/>
              <a:buNone/>
            </a:pPr>
            <a:r>
              <a:rPr lang="en-US" altLang="en-US" sz="1600" dirty="0">
                <a:solidFill>
                  <a:schemeClr val="bg2">
                    <a:lumMod val="50000"/>
                  </a:schemeClr>
                </a:solidFill>
                <a:latin typeface="+mj-lt"/>
              </a:rPr>
              <a:t>CHM</a:t>
            </a:r>
          </a:p>
          <a:p>
            <a:pPr eaLnBrk="1" hangingPunct="1">
              <a:buFont typeface="Arial" panose="020B0604020202020204" pitchFamily="34" charset="0"/>
              <a:buNone/>
            </a:pPr>
            <a:r>
              <a:rPr lang="nl-NL" altLang="en-US" sz="1600" dirty="0">
                <a:solidFill>
                  <a:schemeClr val="bg2">
                    <a:lumMod val="50000"/>
                  </a:schemeClr>
                </a:solidFill>
                <a:latin typeface="+mj-lt"/>
              </a:rPr>
              <a:t>canopy height model</a:t>
            </a:r>
          </a:p>
        </p:txBody>
      </p:sp>
      <p:sp>
        <p:nvSpPr>
          <p:cNvPr id="27660" name="Content Placeholder 2">
            <a:extLst>
              <a:ext uri="{FF2B5EF4-FFF2-40B4-BE49-F238E27FC236}">
                <a16:creationId xmlns:a16="http://schemas.microsoft.com/office/drawing/2014/main" id="{54CDE617-26DC-438B-A3E5-FBC66F1D94F1}"/>
              </a:ext>
            </a:extLst>
          </p:cNvPr>
          <p:cNvSpPr txBox="1">
            <a:spLocks/>
          </p:cNvSpPr>
          <p:nvPr/>
        </p:nvSpPr>
        <p:spPr bwMode="auto">
          <a:xfrm>
            <a:off x="6969919" y="4100820"/>
            <a:ext cx="2078831" cy="652462"/>
          </a:xfrm>
          <a:prstGeom prst="rect">
            <a:avLst/>
          </a:prstGeom>
          <a:solidFill>
            <a:schemeClr val="bg1"/>
          </a:solidFill>
          <a:ln>
            <a:noFill/>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buFont typeface="Arial" panose="020B0604020202020204" pitchFamily="34" charset="0"/>
              <a:buNone/>
            </a:pPr>
            <a:r>
              <a:rPr lang="en-US" altLang="en-US" sz="1600" dirty="0">
                <a:solidFill>
                  <a:srgbClr val="FF0000"/>
                </a:solidFill>
                <a:latin typeface="+mj-lt"/>
              </a:rPr>
              <a:t>DTM</a:t>
            </a:r>
          </a:p>
          <a:p>
            <a:pPr eaLnBrk="1" hangingPunct="1">
              <a:buFont typeface="Arial" panose="020B0604020202020204" pitchFamily="34" charset="0"/>
              <a:buNone/>
            </a:pPr>
            <a:r>
              <a:rPr lang="en-US" altLang="en-US" sz="1600" dirty="0">
                <a:solidFill>
                  <a:srgbClr val="FF0000"/>
                </a:solidFill>
                <a:latin typeface="+mj-lt"/>
              </a:rPr>
              <a:t>digital terrain model</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5C438-C158-426B-BA49-106A4EF0CAED}"/>
              </a:ext>
            </a:extLst>
          </p:cNvPr>
          <p:cNvSpPr>
            <a:spLocks noGrp="1"/>
          </p:cNvSpPr>
          <p:nvPr>
            <p:ph type="title"/>
          </p:nvPr>
        </p:nvSpPr>
        <p:spPr/>
        <p:txBody>
          <a:bodyPr/>
          <a:lstStyle/>
          <a:p>
            <a:r>
              <a:rPr lang="en-US" dirty="0">
                <a:latin typeface="+mj-lt"/>
              </a:rPr>
              <a:t>Geospatial concepts</a:t>
            </a:r>
          </a:p>
        </p:txBody>
      </p:sp>
      <p:sp>
        <p:nvSpPr>
          <p:cNvPr id="3" name="Text Placeholder 2">
            <a:extLst>
              <a:ext uri="{FF2B5EF4-FFF2-40B4-BE49-F238E27FC236}">
                <a16:creationId xmlns:a16="http://schemas.microsoft.com/office/drawing/2014/main" id="{FA469D51-828D-4996-A921-3F9D7FCCCCBD}"/>
              </a:ext>
            </a:extLst>
          </p:cNvPr>
          <p:cNvSpPr>
            <a:spLocks noGrp="1"/>
          </p:cNvSpPr>
          <p:nvPr>
            <p:ph type="body" idx="1"/>
          </p:nvPr>
        </p:nvSpPr>
        <p:spPr/>
        <p:txBody>
          <a:bodyPr/>
          <a:lstStyle/>
          <a:p>
            <a:r>
              <a:rPr lang="en-US" dirty="0">
                <a:latin typeface="+mj-lt"/>
              </a:rPr>
              <a:t>Geospatial data</a:t>
            </a:r>
          </a:p>
          <a:p>
            <a:r>
              <a:rPr lang="en-US" dirty="0">
                <a:latin typeface="+mj-lt"/>
              </a:rPr>
              <a:t>Vector data: points, line, polygon</a:t>
            </a:r>
          </a:p>
          <a:p>
            <a:r>
              <a:rPr lang="en-US" dirty="0">
                <a:latin typeface="+mj-lt"/>
              </a:rPr>
              <a:t>Raster data: pixel with values</a:t>
            </a:r>
          </a:p>
          <a:p>
            <a:r>
              <a:rPr lang="en-US" dirty="0">
                <a:latin typeface="+mj-lt"/>
              </a:rPr>
              <a:t>Coordinate reference system (CRS)</a:t>
            </a:r>
          </a:p>
          <a:p>
            <a:pPr lvl="1"/>
            <a:r>
              <a:rPr lang="en-US" dirty="0">
                <a:latin typeface="+mj-lt"/>
              </a:rPr>
              <a:t>Geodetic datum</a:t>
            </a:r>
          </a:p>
          <a:p>
            <a:pPr lvl="1"/>
            <a:r>
              <a:rPr lang="en-US" dirty="0">
                <a:latin typeface="+mj-lt"/>
              </a:rPr>
              <a:t>Projection</a:t>
            </a:r>
          </a:p>
          <a:p>
            <a:r>
              <a:rPr lang="en-US" dirty="0">
                <a:latin typeface="+mj-lt"/>
              </a:rPr>
              <a:t>Data for this workshop: NEON </a:t>
            </a:r>
          </a:p>
          <a:p>
            <a:pPr lvl="1"/>
            <a:endParaRPr lang="en-US" dirty="0">
              <a:latin typeface="+mj-lt"/>
            </a:endParaRPr>
          </a:p>
          <a:p>
            <a:pPr marL="596900" lvl="1" indent="0">
              <a:buNone/>
            </a:pPr>
            <a:endParaRPr lang="en-US" dirty="0">
              <a:latin typeface="+mj-lt"/>
            </a:endParaRPr>
          </a:p>
        </p:txBody>
      </p:sp>
      <p:sp>
        <p:nvSpPr>
          <p:cNvPr id="4" name="Slide Number Placeholder 3">
            <a:extLst>
              <a:ext uri="{FF2B5EF4-FFF2-40B4-BE49-F238E27FC236}">
                <a16:creationId xmlns:a16="http://schemas.microsoft.com/office/drawing/2014/main" id="{622C4B7D-10BD-4FC9-9429-14DD8D28AC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j-lt"/>
              </a:rPr>
              <a:t>26</a:t>
            </a:fld>
            <a:endParaRPr lang="en">
              <a:latin typeface="+mj-lt"/>
            </a:endParaRPr>
          </a:p>
        </p:txBody>
      </p:sp>
    </p:spTree>
    <p:extLst>
      <p:ext uri="{BB962C8B-B14F-4D97-AF65-F5344CB8AC3E}">
        <p14:creationId xmlns:p14="http://schemas.microsoft.com/office/powerpoint/2010/main" val="33110966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94BDC-C25B-40E2-ADBE-F76DC9AE24C2}"/>
              </a:ext>
            </a:extLst>
          </p:cNvPr>
          <p:cNvSpPr>
            <a:spLocks noGrp="1"/>
          </p:cNvSpPr>
          <p:nvPr>
            <p:ph type="title"/>
          </p:nvPr>
        </p:nvSpPr>
        <p:spPr/>
        <p:txBody>
          <a:bodyPr/>
          <a:lstStyle/>
          <a:p>
            <a:r>
              <a:rPr lang="en-US" dirty="0"/>
              <a:t>Raster Calculation</a:t>
            </a:r>
          </a:p>
        </p:txBody>
      </p:sp>
      <p:sp>
        <p:nvSpPr>
          <p:cNvPr id="4" name="Slide Number Placeholder 3">
            <a:extLst>
              <a:ext uri="{FF2B5EF4-FFF2-40B4-BE49-F238E27FC236}">
                <a16:creationId xmlns:a16="http://schemas.microsoft.com/office/drawing/2014/main" id="{C00E766C-B438-472C-9B68-B002A8CDB1CB}"/>
              </a:ext>
            </a:extLst>
          </p:cNvPr>
          <p:cNvSpPr>
            <a:spLocks noGrp="1"/>
          </p:cNvSpPr>
          <p:nvPr>
            <p:ph type="sldNum" sz="quarter" idx="12"/>
          </p:nvPr>
        </p:nvSpPr>
        <p:spPr/>
        <p:txBody>
          <a:bodyPr/>
          <a:lstStyle/>
          <a:p>
            <a:fld id="{7E622E27-41AB-453A-8701-FB6CCA83B392}" type="slidenum">
              <a:rPr lang="en-US" altLang="en-US" smtClean="0"/>
              <a:pPr/>
              <a:t>27</a:t>
            </a:fld>
            <a:endParaRPr lang="en-US" altLang="en-US"/>
          </a:p>
        </p:txBody>
      </p:sp>
      <p:pic>
        <p:nvPicPr>
          <p:cNvPr id="28674" name="Picture 2" descr="Source: National Ecological Observatory Network (NEON)">
            <a:extLst>
              <a:ext uri="{FF2B5EF4-FFF2-40B4-BE49-F238E27FC236}">
                <a16:creationId xmlns:a16="http://schemas.microsoft.com/office/drawing/2014/main" id="{410ECC17-4A97-4BC1-ACAB-B1EEF7D014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3092" y="322211"/>
            <a:ext cx="3935667" cy="4672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318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7"/>
          <p:cNvSpPr txBox="1">
            <a:spLocks noGrp="1"/>
          </p:cNvSpPr>
          <p:nvPr>
            <p:ph type="title"/>
          </p:nvPr>
        </p:nvSpPr>
        <p:spPr>
          <a:xfrm>
            <a:off x="238176" y="267973"/>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Vector data</a:t>
            </a:r>
            <a:endParaRPr dirty="0"/>
          </a:p>
        </p:txBody>
      </p:sp>
      <p:pic>
        <p:nvPicPr>
          <p:cNvPr id="103" name="Google Shape;103;p17" descr="Related image"/>
          <p:cNvPicPr preferRelativeResize="0"/>
          <p:nvPr/>
        </p:nvPicPr>
        <p:blipFill rotWithShape="1">
          <a:blip r:embed="rId3">
            <a:alphaModFix/>
          </a:blip>
          <a:srcRect/>
          <a:stretch/>
        </p:blipFill>
        <p:spPr>
          <a:xfrm>
            <a:off x="568732" y="1241258"/>
            <a:ext cx="4163689" cy="3228127"/>
          </a:xfrm>
          <a:prstGeom prst="rect">
            <a:avLst/>
          </a:prstGeom>
          <a:noFill/>
          <a:ln>
            <a:noFill/>
          </a:ln>
          <a:effectLst>
            <a:outerShdw blurRad="292100" dist="139700" dir="2700000" algn="tl" rotWithShape="0">
              <a:srgbClr val="333333">
                <a:alpha val="64709"/>
              </a:srgbClr>
            </a:outerShdw>
          </a:effectLst>
        </p:spPr>
      </p:pic>
      <p:pic>
        <p:nvPicPr>
          <p:cNvPr id="104" name="Google Shape;104;p17" descr="Fire Station Map"/>
          <p:cNvPicPr preferRelativeResize="0"/>
          <p:nvPr/>
        </p:nvPicPr>
        <p:blipFill rotWithShape="1">
          <a:blip r:embed="rId4">
            <a:alphaModFix/>
          </a:blip>
          <a:srcRect/>
          <a:stretch/>
        </p:blipFill>
        <p:spPr>
          <a:xfrm>
            <a:off x="5257477" y="1318765"/>
            <a:ext cx="3317789" cy="2566159"/>
          </a:xfrm>
          <a:prstGeom prst="rect">
            <a:avLst/>
          </a:prstGeom>
          <a:noFill/>
          <a:ln>
            <a:noFill/>
          </a:ln>
          <a:effectLst>
            <a:outerShdw blurRad="292100" dist="139700" dir="2700000" algn="tl" rotWithShape="0">
              <a:srgbClr val="333333">
                <a:alpha val="64709"/>
              </a:srgbClr>
            </a:outerShdw>
          </a:effectLst>
        </p:spPr>
      </p:pic>
      <p:sp>
        <p:nvSpPr>
          <p:cNvPr id="105" name="Google Shape;105;p17"/>
          <p:cNvSpPr/>
          <p:nvPr/>
        </p:nvSpPr>
        <p:spPr>
          <a:xfrm>
            <a:off x="4921476" y="4019825"/>
            <a:ext cx="3837300" cy="3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350">
                <a:solidFill>
                  <a:srgbClr val="57585B"/>
                </a:solidFill>
                <a:latin typeface="Helvetica Neue"/>
                <a:ea typeface="Helvetica Neue"/>
                <a:cs typeface="Helvetica Neue"/>
                <a:sym typeface="Helvetica Neue"/>
              </a:rPr>
              <a:t>https://www.fresno.gov/fire/station-locations/</a:t>
            </a:r>
            <a:endParaRPr/>
          </a:p>
        </p:txBody>
      </p:sp>
      <p:sp>
        <p:nvSpPr>
          <p:cNvPr id="106" name="Google Shape;106;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1AEB9C4E-E068-4A26-B724-D8798947513E}"/>
              </a:ext>
            </a:extLst>
          </p:cNvPr>
          <p:cNvSpPr>
            <a:spLocks noGrp="1"/>
          </p:cNvSpPr>
          <p:nvPr>
            <p:ph type="title"/>
          </p:nvPr>
        </p:nvSpPr>
        <p:spPr>
          <a:xfrm>
            <a:off x="288131" y="165498"/>
            <a:ext cx="7886700" cy="626269"/>
          </a:xfrm>
        </p:spPr>
        <p:txBody>
          <a:bodyPr/>
          <a:lstStyle/>
          <a:p>
            <a:pPr eaLnBrk="1" hangingPunct="1"/>
            <a:r>
              <a:rPr lang="en-US" altLang="en-US" sz="2700" dirty="0">
                <a:latin typeface="+mj-lt"/>
              </a:rPr>
              <a:t>Vector data – metadata &amp; attributes</a:t>
            </a:r>
          </a:p>
        </p:txBody>
      </p:sp>
      <p:sp>
        <p:nvSpPr>
          <p:cNvPr id="4" name="Rectangle 4">
            <a:extLst>
              <a:ext uri="{FF2B5EF4-FFF2-40B4-BE49-F238E27FC236}">
                <a16:creationId xmlns:a16="http://schemas.microsoft.com/office/drawing/2014/main" id="{103FF617-FB91-490B-8CBC-9A89AB2E9579}"/>
              </a:ext>
            </a:extLst>
          </p:cNvPr>
          <p:cNvSpPr>
            <a:spLocks noChangeArrowheads="1"/>
          </p:cNvSpPr>
          <p:nvPr/>
        </p:nvSpPr>
        <p:spPr bwMode="auto">
          <a:xfrm>
            <a:off x="129771" y="791767"/>
            <a:ext cx="373473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defRPr/>
            </a:pPr>
            <a:r>
              <a:rPr lang="en-US" altLang="en-US" sz="1600" dirty="0">
                <a:solidFill>
                  <a:schemeClr val="bg2">
                    <a:lumMod val="50000"/>
                  </a:schemeClr>
                </a:solidFill>
                <a:latin typeface="+mj-lt"/>
              </a:rPr>
              <a:t>Metadata:</a:t>
            </a:r>
          </a:p>
          <a:p>
            <a:pPr marL="771525" lvl="1">
              <a:lnSpc>
                <a:spcPct val="100000"/>
              </a:lnSpc>
              <a:spcBef>
                <a:spcPct val="0"/>
              </a:spcBef>
              <a:defRPr/>
            </a:pPr>
            <a:r>
              <a:rPr lang="en-US" altLang="en-US" sz="1600" dirty="0">
                <a:solidFill>
                  <a:schemeClr val="bg2">
                    <a:lumMod val="50000"/>
                  </a:schemeClr>
                </a:solidFill>
                <a:latin typeface="+mj-lt"/>
              </a:rPr>
              <a:t>Spatial extent</a:t>
            </a:r>
          </a:p>
          <a:p>
            <a:pPr marL="771525" lvl="1">
              <a:lnSpc>
                <a:spcPct val="100000"/>
              </a:lnSpc>
              <a:spcBef>
                <a:spcPct val="0"/>
              </a:spcBef>
              <a:defRPr/>
            </a:pPr>
            <a:r>
              <a:rPr lang="en-US" altLang="en-US" sz="1600" dirty="0">
                <a:solidFill>
                  <a:schemeClr val="bg2">
                    <a:lumMod val="50000"/>
                  </a:schemeClr>
                </a:solidFill>
                <a:latin typeface="+mj-lt"/>
              </a:rPr>
              <a:t>File type</a:t>
            </a:r>
          </a:p>
          <a:p>
            <a:pPr marL="771525" lvl="1">
              <a:lnSpc>
                <a:spcPct val="100000"/>
              </a:lnSpc>
              <a:spcBef>
                <a:spcPct val="0"/>
              </a:spcBef>
              <a:defRPr/>
            </a:pPr>
            <a:r>
              <a:rPr lang="en-US" altLang="en-US" sz="1600" dirty="0">
                <a:solidFill>
                  <a:schemeClr val="bg2">
                    <a:lumMod val="50000"/>
                  </a:schemeClr>
                </a:solidFill>
                <a:latin typeface="+mj-lt"/>
              </a:rPr>
              <a:t>Geometry feature type</a:t>
            </a:r>
          </a:p>
          <a:p>
            <a:pPr marL="771525" lvl="1">
              <a:lnSpc>
                <a:spcPct val="100000"/>
              </a:lnSpc>
              <a:spcBef>
                <a:spcPct val="0"/>
              </a:spcBef>
              <a:defRPr/>
            </a:pPr>
            <a:r>
              <a:rPr lang="en-US" altLang="en-US" sz="1600" dirty="0">
                <a:solidFill>
                  <a:schemeClr val="bg2">
                    <a:lumMod val="50000"/>
                  </a:schemeClr>
                </a:solidFill>
                <a:latin typeface="+mj-lt"/>
              </a:rPr>
              <a:t>Coordinate reference system</a:t>
            </a:r>
          </a:p>
          <a:p>
            <a:pPr marL="771525" lvl="1">
              <a:lnSpc>
                <a:spcPct val="100000"/>
              </a:lnSpc>
              <a:spcBef>
                <a:spcPct val="0"/>
              </a:spcBef>
              <a:defRPr/>
            </a:pPr>
            <a:r>
              <a:rPr lang="en-US" altLang="en-US" sz="1600" dirty="0">
                <a:solidFill>
                  <a:schemeClr val="bg2">
                    <a:lumMod val="50000"/>
                  </a:schemeClr>
                </a:solidFill>
                <a:latin typeface="+mj-lt"/>
              </a:rPr>
              <a:t>Other attributes:</a:t>
            </a:r>
          </a:p>
        </p:txBody>
      </p:sp>
      <p:pic>
        <p:nvPicPr>
          <p:cNvPr id="44036" name="Picture 5">
            <a:extLst>
              <a:ext uri="{FF2B5EF4-FFF2-40B4-BE49-F238E27FC236}">
                <a16:creationId xmlns:a16="http://schemas.microsoft.com/office/drawing/2014/main" id="{8395365A-4AA8-4E9E-A780-72ECDABA4F11}"/>
              </a:ext>
            </a:extLst>
          </p:cNvPr>
          <p:cNvPicPr>
            <a:picLocks noChangeAspect="1"/>
          </p:cNvPicPr>
          <p:nvPr/>
        </p:nvPicPr>
        <p:blipFill>
          <a:blip r:embed="rId3">
            <a:extLst>
              <a:ext uri="{28A0092B-C50C-407E-A947-70E740481C1C}">
                <a14:useLocalDpi xmlns:a14="http://schemas.microsoft.com/office/drawing/2010/main" val="0"/>
              </a:ext>
            </a:extLst>
          </a:blip>
          <a:srcRect r="14291"/>
          <a:stretch>
            <a:fillRect/>
          </a:stretch>
        </p:blipFill>
        <p:spPr bwMode="auto">
          <a:xfrm>
            <a:off x="8335" y="3032522"/>
            <a:ext cx="9118997"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a:extLst>
              <a:ext uri="{FF2B5EF4-FFF2-40B4-BE49-F238E27FC236}">
                <a16:creationId xmlns:a16="http://schemas.microsoft.com/office/drawing/2014/main" id="{F1228EE1-9324-410E-8ECB-4C5DDBDD659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82875" y="791767"/>
            <a:ext cx="4687202" cy="178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j-lt"/>
              </a:rPr>
              <a:t>Vector data</a:t>
            </a:r>
            <a:endParaRPr dirty="0">
              <a:latin typeface="+mj-lt"/>
            </a:endParaRPr>
          </a:p>
        </p:txBody>
      </p:sp>
      <p:sp>
        <p:nvSpPr>
          <p:cNvPr id="112" name="Google Shape;112;p18"/>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j-lt"/>
              </a:rPr>
              <a:t>File types:</a:t>
            </a:r>
            <a:endParaRPr dirty="0">
              <a:latin typeface="+mj-lt"/>
            </a:endParaRPr>
          </a:p>
          <a:p>
            <a:pPr marL="0" lvl="0" indent="0" algn="l" rtl="0">
              <a:spcBef>
                <a:spcPts val="1600"/>
              </a:spcBef>
              <a:spcAft>
                <a:spcPts val="0"/>
              </a:spcAft>
              <a:buNone/>
            </a:pPr>
            <a:r>
              <a:rPr lang="en" dirty="0">
                <a:latin typeface="+mj-lt"/>
              </a:rPr>
              <a:t>Shapefile (ESRI ArcGIS)</a:t>
            </a:r>
            <a:endParaRPr dirty="0">
              <a:latin typeface="+mj-lt"/>
            </a:endParaRPr>
          </a:p>
          <a:p>
            <a:pPr marL="0" lvl="0" indent="0" algn="l" rtl="0">
              <a:spcBef>
                <a:spcPts val="1600"/>
              </a:spcBef>
              <a:spcAft>
                <a:spcPts val="0"/>
              </a:spcAft>
              <a:buNone/>
            </a:pPr>
            <a:r>
              <a:rPr lang="en" dirty="0">
                <a:latin typeface="+mj-lt"/>
              </a:rPr>
              <a:t>GeoJson</a:t>
            </a:r>
            <a:endParaRPr dirty="0">
              <a:latin typeface="+mj-lt"/>
            </a:endParaRPr>
          </a:p>
          <a:p>
            <a:pPr marL="0" lvl="0" indent="0" algn="l" rtl="0">
              <a:spcBef>
                <a:spcPts val="1600"/>
              </a:spcBef>
              <a:spcAft>
                <a:spcPts val="0"/>
              </a:spcAft>
              <a:buNone/>
            </a:pPr>
            <a:r>
              <a:rPr lang="en" dirty="0">
                <a:latin typeface="+mj-lt"/>
              </a:rPr>
              <a:t>KML /KMZ (Google Earth)</a:t>
            </a:r>
            <a:endParaRPr dirty="0">
              <a:latin typeface="+mj-lt"/>
            </a:endParaRPr>
          </a:p>
          <a:p>
            <a:pPr marL="0" lvl="0" indent="0" algn="l" rtl="0">
              <a:spcBef>
                <a:spcPts val="1600"/>
              </a:spcBef>
              <a:spcAft>
                <a:spcPts val="0"/>
              </a:spcAft>
              <a:buNone/>
            </a:pPr>
            <a:r>
              <a:rPr lang="en" dirty="0">
                <a:latin typeface="+mj-lt"/>
              </a:rPr>
              <a:t>GeoPackage (QGIS)</a:t>
            </a:r>
            <a:endParaRPr dirty="0">
              <a:latin typeface="+mj-lt"/>
            </a:endParaRPr>
          </a:p>
          <a:p>
            <a:pPr marL="0" lvl="0" indent="0" algn="l" rtl="0">
              <a:spcBef>
                <a:spcPts val="1600"/>
              </a:spcBef>
              <a:spcAft>
                <a:spcPts val="1600"/>
              </a:spcAft>
              <a:buNone/>
            </a:pPr>
            <a:r>
              <a:rPr lang="en" i="1" dirty="0">
                <a:latin typeface="+mj-lt"/>
              </a:rPr>
              <a:t>QGIS can process all these types of files.</a:t>
            </a:r>
            <a:endParaRPr i="1" dirty="0">
              <a:latin typeface="+mj-lt"/>
            </a:endParaRPr>
          </a:p>
        </p:txBody>
      </p:sp>
      <p:sp>
        <p:nvSpPr>
          <p:cNvPr id="113" name="Google Shape;113;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mj-lt"/>
              </a:rPr>
              <a:t>5</a:t>
            </a:fld>
            <a:endParaRPr>
              <a:latin typeface="+mj-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Raster data</a:t>
            </a:r>
            <a:endParaRPr dirty="0"/>
          </a:p>
        </p:txBody>
      </p:sp>
      <p:sp>
        <p:nvSpPr>
          <p:cNvPr id="119" name="Google Shape;119;p19"/>
          <p:cNvSpPr txBox="1">
            <a:spLocks noGrp="1"/>
          </p:cNvSpPr>
          <p:nvPr>
            <p:ph type="body" idx="1"/>
          </p:nvPr>
        </p:nvSpPr>
        <p:spPr>
          <a:xfrm>
            <a:off x="311700" y="3633750"/>
            <a:ext cx="3995400" cy="88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File type:</a:t>
            </a:r>
            <a:endParaRPr/>
          </a:p>
          <a:p>
            <a:pPr marL="0" lvl="0" indent="0" algn="l" rtl="0">
              <a:spcBef>
                <a:spcPts val="1600"/>
              </a:spcBef>
              <a:spcAft>
                <a:spcPts val="1600"/>
              </a:spcAft>
              <a:buNone/>
            </a:pPr>
            <a:r>
              <a:rPr lang="en"/>
              <a:t>GeoTIFF, JPG</a:t>
            </a:r>
            <a:endParaRPr/>
          </a:p>
        </p:txBody>
      </p:sp>
      <p:pic>
        <p:nvPicPr>
          <p:cNvPr id="120" name="Google Shape;120;p19"/>
          <p:cNvPicPr preferRelativeResize="0"/>
          <p:nvPr/>
        </p:nvPicPr>
        <p:blipFill rotWithShape="1">
          <a:blip r:embed="rId3">
            <a:alphaModFix/>
          </a:blip>
          <a:srcRect/>
          <a:stretch/>
        </p:blipFill>
        <p:spPr>
          <a:xfrm>
            <a:off x="335200" y="1366421"/>
            <a:ext cx="3782869" cy="2146800"/>
          </a:xfrm>
          <a:prstGeom prst="rect">
            <a:avLst/>
          </a:prstGeom>
          <a:noFill/>
          <a:ln>
            <a:noFill/>
          </a:ln>
          <a:effectLst>
            <a:outerShdw blurRad="292100" dist="139700" dir="2700000" algn="tl" rotWithShape="0">
              <a:srgbClr val="333333">
                <a:alpha val="64709"/>
              </a:srgbClr>
            </a:outerShdw>
          </a:effectLst>
        </p:spPr>
      </p:pic>
      <p:pic>
        <p:nvPicPr>
          <p:cNvPr id="121" name="Google Shape;121;p19"/>
          <p:cNvPicPr preferRelativeResize="0"/>
          <p:nvPr/>
        </p:nvPicPr>
        <p:blipFill rotWithShape="1">
          <a:blip r:embed="rId4">
            <a:alphaModFix/>
          </a:blip>
          <a:srcRect/>
          <a:stretch/>
        </p:blipFill>
        <p:spPr>
          <a:xfrm>
            <a:off x="5071843" y="1214021"/>
            <a:ext cx="2964143" cy="3078474"/>
          </a:xfrm>
          <a:prstGeom prst="rect">
            <a:avLst/>
          </a:prstGeom>
          <a:noFill/>
          <a:ln>
            <a:noFill/>
          </a:ln>
          <a:effectLst>
            <a:outerShdw blurRad="292100" dist="139700" dir="2700000" algn="tl" rotWithShape="0">
              <a:srgbClr val="333333">
                <a:alpha val="64709"/>
              </a:srgbClr>
            </a:outerShdw>
          </a:effectLst>
        </p:spPr>
      </p:pic>
      <p:sp>
        <p:nvSpPr>
          <p:cNvPr id="122" name="Google Shape;122;p19"/>
          <p:cNvSpPr/>
          <p:nvPr/>
        </p:nvSpPr>
        <p:spPr>
          <a:xfrm>
            <a:off x="5025932" y="4354410"/>
            <a:ext cx="1527900" cy="338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600" b="0" cap="none">
                <a:solidFill>
                  <a:srgbClr val="57585B"/>
                </a:solidFill>
                <a:latin typeface="Helvetica Neue"/>
                <a:ea typeface="Helvetica Neue"/>
                <a:cs typeface="Helvetica Neue"/>
                <a:sym typeface="Helvetica Neue"/>
              </a:rPr>
              <a:t>Satellite image</a:t>
            </a:r>
            <a:endParaRPr/>
          </a:p>
        </p:txBody>
      </p:sp>
      <p:sp>
        <p:nvSpPr>
          <p:cNvPr id="123" name="Google Shape;123;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rrow: Right 5">
            <a:extLst>
              <a:ext uri="{FF2B5EF4-FFF2-40B4-BE49-F238E27FC236}">
                <a16:creationId xmlns:a16="http://schemas.microsoft.com/office/drawing/2014/main" id="{BDD682EA-8801-4DA6-B901-9EDFC482D0FA}"/>
              </a:ext>
            </a:extLst>
          </p:cNvPr>
          <p:cNvSpPr/>
          <p:nvPr/>
        </p:nvSpPr>
        <p:spPr>
          <a:xfrm>
            <a:off x="4435174" y="4413702"/>
            <a:ext cx="2312698" cy="547305"/>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94" name="Title 1">
            <a:extLst>
              <a:ext uri="{FF2B5EF4-FFF2-40B4-BE49-F238E27FC236}">
                <a16:creationId xmlns:a16="http://schemas.microsoft.com/office/drawing/2014/main" id="{7C17702C-20A6-4452-96A8-50C4867E5876}"/>
              </a:ext>
            </a:extLst>
          </p:cNvPr>
          <p:cNvSpPr>
            <a:spLocks noGrp="1"/>
          </p:cNvSpPr>
          <p:nvPr>
            <p:ph type="title"/>
          </p:nvPr>
        </p:nvSpPr>
        <p:spPr>
          <a:xfrm>
            <a:off x="126207" y="65485"/>
            <a:ext cx="3736181" cy="626269"/>
          </a:xfrm>
        </p:spPr>
        <p:txBody>
          <a:bodyPr/>
          <a:lstStyle/>
          <a:p>
            <a:pPr eaLnBrk="1" hangingPunct="1"/>
            <a:r>
              <a:rPr lang="en-US" altLang="en-US" sz="2700" dirty="0"/>
              <a:t>Raster data – attributes</a:t>
            </a:r>
          </a:p>
        </p:txBody>
      </p:sp>
      <p:pic>
        <p:nvPicPr>
          <p:cNvPr id="33795" name="Picture 1">
            <a:extLst>
              <a:ext uri="{FF2B5EF4-FFF2-40B4-BE49-F238E27FC236}">
                <a16:creationId xmlns:a16="http://schemas.microsoft.com/office/drawing/2014/main" id="{12703E78-32CD-4A43-BA2E-7B893EAFC1B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9852" y="561578"/>
            <a:ext cx="4152778" cy="3405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6" name="Picture 2">
            <a:extLst>
              <a:ext uri="{FF2B5EF4-FFF2-40B4-BE49-F238E27FC236}">
                <a16:creationId xmlns:a16="http://schemas.microsoft.com/office/drawing/2014/main" id="{A5E0BF38-B775-4CFE-8938-6930E4B3BAE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06241" y="2571750"/>
            <a:ext cx="6837759" cy="1858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FC32B539-0154-4D4E-92B3-319165D06D2E}"/>
              </a:ext>
            </a:extLst>
          </p:cNvPr>
          <p:cNvSpPr txBox="1"/>
          <p:nvPr/>
        </p:nvSpPr>
        <p:spPr>
          <a:xfrm>
            <a:off x="27359" y="1306869"/>
            <a:ext cx="731290" cy="307777"/>
          </a:xfrm>
          <a:prstGeom prst="rect">
            <a:avLst/>
          </a:prstGeom>
          <a:noFill/>
        </p:spPr>
        <p:txBody>
          <a:bodyPr wrap="none" rtlCol="0">
            <a:spAutoFit/>
          </a:bodyPr>
          <a:lstStyle/>
          <a:p>
            <a:r>
              <a:rPr lang="en-US" b="1" dirty="0">
                <a:solidFill>
                  <a:srgbClr val="FF0000"/>
                </a:solidFill>
              </a:rPr>
              <a:t>Extent</a:t>
            </a:r>
          </a:p>
        </p:txBody>
      </p:sp>
      <p:sp>
        <p:nvSpPr>
          <p:cNvPr id="7" name="TextBox 6">
            <a:extLst>
              <a:ext uri="{FF2B5EF4-FFF2-40B4-BE49-F238E27FC236}">
                <a16:creationId xmlns:a16="http://schemas.microsoft.com/office/drawing/2014/main" id="{D15A862E-7108-4893-B8E4-5A9A93ABBA48}"/>
              </a:ext>
            </a:extLst>
          </p:cNvPr>
          <p:cNvSpPr txBox="1"/>
          <p:nvPr/>
        </p:nvSpPr>
        <p:spPr>
          <a:xfrm>
            <a:off x="4705489" y="1664866"/>
            <a:ext cx="4572000" cy="738664"/>
          </a:xfrm>
          <a:prstGeom prst="rect">
            <a:avLst/>
          </a:prstGeom>
          <a:noFill/>
        </p:spPr>
        <p:txBody>
          <a:bodyPr wrap="square">
            <a:spAutoFit/>
          </a:bodyPr>
          <a:lstStyle/>
          <a:p>
            <a:br>
              <a:rPr lang="en-US" dirty="0"/>
            </a:br>
            <a:r>
              <a:rPr lang="en-US" b="0" i="0" dirty="0">
                <a:solidFill>
                  <a:srgbClr val="202124"/>
                </a:solidFill>
                <a:effectLst/>
                <a:latin typeface="Roboto" panose="02000000000000000000" pitchFamily="2" charset="0"/>
              </a:rPr>
              <a:t>The spatial </a:t>
            </a:r>
            <a:r>
              <a:rPr lang="en-US" b="1" i="0" dirty="0">
                <a:solidFill>
                  <a:srgbClr val="FF0000"/>
                </a:solidFill>
                <a:effectLst/>
                <a:latin typeface="Roboto" panose="02000000000000000000" pitchFamily="2" charset="0"/>
              </a:rPr>
              <a:t>resolution</a:t>
            </a:r>
            <a:r>
              <a:rPr lang="en-US" b="0" i="0" dirty="0">
                <a:solidFill>
                  <a:srgbClr val="FF0000"/>
                </a:solidFill>
                <a:effectLst/>
                <a:latin typeface="Roboto" panose="02000000000000000000" pitchFamily="2" charset="0"/>
              </a:rPr>
              <a:t> </a:t>
            </a:r>
            <a:r>
              <a:rPr lang="en-US" b="0" i="0" dirty="0">
                <a:solidFill>
                  <a:srgbClr val="202124"/>
                </a:solidFill>
                <a:effectLst/>
                <a:latin typeface="Roboto" panose="02000000000000000000" pitchFamily="2" charset="0"/>
              </a:rPr>
              <a:t>of a raster refers to </a:t>
            </a:r>
            <a:r>
              <a:rPr lang="en-US" b="1" i="0" dirty="0">
                <a:solidFill>
                  <a:srgbClr val="202124"/>
                </a:solidFill>
                <a:effectLst/>
                <a:latin typeface="Roboto" panose="02000000000000000000" pitchFamily="2" charset="0"/>
              </a:rPr>
              <a:t>the size of the cells in a raster dataset.</a:t>
            </a:r>
            <a:endParaRPr lang="en-US" dirty="0"/>
          </a:p>
        </p:txBody>
      </p:sp>
      <p:sp>
        <p:nvSpPr>
          <p:cNvPr id="5" name="TextBox 4">
            <a:extLst>
              <a:ext uri="{FF2B5EF4-FFF2-40B4-BE49-F238E27FC236}">
                <a16:creationId xmlns:a16="http://schemas.microsoft.com/office/drawing/2014/main" id="{03930BC4-19A1-4C66-95F0-6DC89C4A5192}"/>
              </a:ext>
            </a:extLst>
          </p:cNvPr>
          <p:cNvSpPr txBox="1"/>
          <p:nvPr/>
        </p:nvSpPr>
        <p:spPr>
          <a:xfrm>
            <a:off x="6514265" y="4388060"/>
            <a:ext cx="2492990" cy="738664"/>
          </a:xfrm>
          <a:prstGeom prst="rect">
            <a:avLst/>
          </a:prstGeom>
          <a:noFill/>
        </p:spPr>
        <p:txBody>
          <a:bodyPr wrap="none" rtlCol="0">
            <a:spAutoFit/>
          </a:bodyPr>
          <a:lstStyle/>
          <a:p>
            <a:r>
              <a:rPr lang="en-US" dirty="0">
                <a:solidFill>
                  <a:srgbClr val="0070C0"/>
                </a:solidFill>
              </a:rPr>
              <a:t>Smaller cell size </a:t>
            </a:r>
          </a:p>
          <a:p>
            <a:r>
              <a:rPr lang="en-US" dirty="0">
                <a:solidFill>
                  <a:srgbClr val="0070C0"/>
                </a:solidFill>
              </a:rPr>
              <a:t>High feature spatial accuracy</a:t>
            </a:r>
          </a:p>
          <a:p>
            <a:r>
              <a:rPr lang="en-US" dirty="0">
                <a:solidFill>
                  <a:srgbClr val="0070C0"/>
                </a:solidFill>
              </a:rPr>
              <a:t>Larger file size</a:t>
            </a:r>
          </a:p>
        </p:txBody>
      </p:sp>
      <p:sp>
        <p:nvSpPr>
          <p:cNvPr id="10" name="TextBox 9">
            <a:extLst>
              <a:ext uri="{FF2B5EF4-FFF2-40B4-BE49-F238E27FC236}">
                <a16:creationId xmlns:a16="http://schemas.microsoft.com/office/drawing/2014/main" id="{E092E87B-17E4-41B8-B647-4E2D43BB7DF5}"/>
              </a:ext>
            </a:extLst>
          </p:cNvPr>
          <p:cNvSpPr txBox="1"/>
          <p:nvPr/>
        </p:nvSpPr>
        <p:spPr>
          <a:xfrm>
            <a:off x="2521830" y="4339351"/>
            <a:ext cx="2452916" cy="738664"/>
          </a:xfrm>
          <a:prstGeom prst="rect">
            <a:avLst/>
          </a:prstGeom>
          <a:noFill/>
        </p:spPr>
        <p:txBody>
          <a:bodyPr wrap="none" rtlCol="0">
            <a:spAutoFit/>
          </a:bodyPr>
          <a:lstStyle/>
          <a:p>
            <a:r>
              <a:rPr lang="en-US" dirty="0">
                <a:solidFill>
                  <a:srgbClr val="0070C0"/>
                </a:solidFill>
              </a:rPr>
              <a:t>Larger cell size </a:t>
            </a:r>
          </a:p>
          <a:p>
            <a:r>
              <a:rPr lang="en-US" dirty="0">
                <a:solidFill>
                  <a:srgbClr val="0070C0"/>
                </a:solidFill>
              </a:rPr>
              <a:t>Low feature spatial accuracy</a:t>
            </a:r>
          </a:p>
          <a:p>
            <a:r>
              <a:rPr lang="en-US" dirty="0">
                <a:solidFill>
                  <a:srgbClr val="0070C0"/>
                </a:solidFill>
              </a:rPr>
              <a:t>Smaller file size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B7E6BC7A-3F8F-4830-90C2-8AA471836CB2}"/>
              </a:ext>
            </a:extLst>
          </p:cNvPr>
          <p:cNvSpPr>
            <a:spLocks noGrp="1"/>
          </p:cNvSpPr>
          <p:nvPr>
            <p:ph type="title"/>
          </p:nvPr>
        </p:nvSpPr>
        <p:spPr>
          <a:xfrm>
            <a:off x="164306" y="121444"/>
            <a:ext cx="7886700" cy="627460"/>
          </a:xfrm>
        </p:spPr>
        <p:txBody>
          <a:bodyPr/>
          <a:lstStyle/>
          <a:p>
            <a:pPr eaLnBrk="1" hangingPunct="1"/>
            <a:r>
              <a:rPr lang="en-US" altLang="en-US" sz="2700" dirty="0">
                <a:latin typeface="+mj-lt"/>
              </a:rPr>
              <a:t>Raster data – continuous</a:t>
            </a:r>
          </a:p>
        </p:txBody>
      </p:sp>
      <p:sp>
        <p:nvSpPr>
          <p:cNvPr id="35843" name="Title 1">
            <a:extLst>
              <a:ext uri="{FF2B5EF4-FFF2-40B4-BE49-F238E27FC236}">
                <a16:creationId xmlns:a16="http://schemas.microsoft.com/office/drawing/2014/main" id="{5D00A817-A3B0-4D32-98EC-6DC37B15B6A9}"/>
              </a:ext>
            </a:extLst>
          </p:cNvPr>
          <p:cNvSpPr txBox="1">
            <a:spLocks/>
          </p:cNvSpPr>
          <p:nvPr/>
        </p:nvSpPr>
        <p:spPr bwMode="auto">
          <a:xfrm>
            <a:off x="5569744" y="1664494"/>
            <a:ext cx="3319463"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en-US" altLang="en-US" sz="2100" b="1" dirty="0">
                <a:solidFill>
                  <a:srgbClr val="0070C0"/>
                </a:solidFill>
                <a:latin typeface="+mj-lt"/>
              </a:rPr>
              <a:t>value</a:t>
            </a:r>
            <a:r>
              <a:rPr lang="en-US" altLang="en-US" sz="2100" b="1" dirty="0">
                <a:solidFill>
                  <a:schemeClr val="bg2">
                    <a:lumMod val="50000"/>
                  </a:schemeClr>
                </a:solidFill>
                <a:latin typeface="+mj-lt"/>
              </a:rPr>
              <a:t> of a pixel can be continuous (e.g. elevation)</a:t>
            </a:r>
          </a:p>
        </p:txBody>
      </p:sp>
      <p:pic>
        <p:nvPicPr>
          <p:cNvPr id="35844" name="Picture 4">
            <a:extLst>
              <a:ext uri="{FF2B5EF4-FFF2-40B4-BE49-F238E27FC236}">
                <a16:creationId xmlns:a16="http://schemas.microsoft.com/office/drawing/2014/main" id="{ED28E19C-8745-49D1-BE6C-90C47D04F67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26294"/>
            <a:ext cx="5255419" cy="4317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EDF3E37D-FB1C-4236-9AB5-231361B50B07}"/>
              </a:ext>
            </a:extLst>
          </p:cNvPr>
          <p:cNvSpPr>
            <a:spLocks noGrp="1"/>
          </p:cNvSpPr>
          <p:nvPr>
            <p:ph type="title"/>
          </p:nvPr>
        </p:nvSpPr>
        <p:spPr>
          <a:xfrm>
            <a:off x="221456" y="228600"/>
            <a:ext cx="7886700" cy="626269"/>
          </a:xfrm>
        </p:spPr>
        <p:txBody>
          <a:bodyPr/>
          <a:lstStyle/>
          <a:p>
            <a:pPr eaLnBrk="1" hangingPunct="1"/>
            <a:r>
              <a:rPr lang="en-US" altLang="en-US" sz="2700" dirty="0" err="1"/>
              <a:t>Rster</a:t>
            </a:r>
            <a:r>
              <a:rPr lang="en-US" altLang="en-US" sz="2700" dirty="0"/>
              <a:t> data – categorical</a:t>
            </a:r>
          </a:p>
        </p:txBody>
      </p:sp>
      <p:sp>
        <p:nvSpPr>
          <p:cNvPr id="37891" name="Title 1">
            <a:extLst>
              <a:ext uri="{FF2B5EF4-FFF2-40B4-BE49-F238E27FC236}">
                <a16:creationId xmlns:a16="http://schemas.microsoft.com/office/drawing/2014/main" id="{751A59EA-0C09-409C-9FC7-2D9897AD41D4}"/>
              </a:ext>
            </a:extLst>
          </p:cNvPr>
          <p:cNvSpPr txBox="1">
            <a:spLocks/>
          </p:cNvSpPr>
          <p:nvPr/>
        </p:nvSpPr>
        <p:spPr bwMode="auto">
          <a:xfrm>
            <a:off x="221457" y="4343400"/>
            <a:ext cx="3980260"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FontTx/>
              <a:buNone/>
            </a:pPr>
            <a:r>
              <a:rPr lang="en-US" altLang="en-US" sz="2100" b="1" dirty="0">
                <a:solidFill>
                  <a:schemeClr val="bg2">
                    <a:lumMod val="50000"/>
                  </a:schemeClr>
                </a:solidFill>
                <a:latin typeface="Calibri Light" panose="020F0302020204030204" pitchFamily="34" charset="0"/>
              </a:rPr>
              <a:t>or each pixel can represent </a:t>
            </a:r>
          </a:p>
          <a:p>
            <a:pPr algn="ctr" eaLnBrk="1" hangingPunct="1">
              <a:spcBef>
                <a:spcPct val="0"/>
              </a:spcBef>
              <a:buFontTx/>
              <a:buNone/>
            </a:pPr>
            <a:r>
              <a:rPr lang="en-US" altLang="en-US" sz="2100" b="1" dirty="0">
                <a:solidFill>
                  <a:schemeClr val="bg2">
                    <a:lumMod val="50000"/>
                  </a:schemeClr>
                </a:solidFill>
                <a:latin typeface="Calibri Light" panose="020F0302020204030204" pitchFamily="34" charset="0"/>
              </a:rPr>
              <a:t>a discrete class such as land cover…</a:t>
            </a:r>
          </a:p>
        </p:txBody>
      </p:sp>
      <p:pic>
        <p:nvPicPr>
          <p:cNvPr id="37892" name="Picture 2">
            <a:extLst>
              <a:ext uri="{FF2B5EF4-FFF2-40B4-BE49-F238E27FC236}">
                <a16:creationId xmlns:a16="http://schemas.microsoft.com/office/drawing/2014/main" id="{E573D925-5FEE-4F70-A873-64255B1D037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85862"/>
            <a:ext cx="4357688" cy="3101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Picture 1">
            <a:extLst>
              <a:ext uri="{FF2B5EF4-FFF2-40B4-BE49-F238E27FC236}">
                <a16:creationId xmlns:a16="http://schemas.microsoft.com/office/drawing/2014/main" id="{2BFB94B3-8988-4F79-A7A7-9CE66EDB16C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50569" y="1184673"/>
            <a:ext cx="4593431" cy="3102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4" name="Title 1">
            <a:extLst>
              <a:ext uri="{FF2B5EF4-FFF2-40B4-BE49-F238E27FC236}">
                <a16:creationId xmlns:a16="http://schemas.microsoft.com/office/drawing/2014/main" id="{016A98C1-01BF-4CD6-BE76-B93216C6C59C}"/>
              </a:ext>
            </a:extLst>
          </p:cNvPr>
          <p:cNvSpPr txBox="1">
            <a:spLocks/>
          </p:cNvSpPr>
          <p:nvPr/>
        </p:nvSpPr>
        <p:spPr bwMode="auto">
          <a:xfrm>
            <a:off x="4972051" y="4343400"/>
            <a:ext cx="3602831"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FontTx/>
              <a:buNone/>
            </a:pPr>
            <a:r>
              <a:rPr lang="en-US" altLang="en-US" sz="2100" b="1" dirty="0">
                <a:solidFill>
                  <a:schemeClr val="bg2">
                    <a:lumMod val="50000"/>
                  </a:schemeClr>
                </a:solidFill>
                <a:latin typeface="Calibri Light" panose="020F0302020204030204" pitchFamily="34" charset="0"/>
              </a:rPr>
              <a:t>…or elevation</a:t>
            </a:r>
          </a:p>
        </p:txBody>
      </p:sp>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479</TotalTime>
  <Words>2349</Words>
  <Application>Microsoft Office PowerPoint</Application>
  <PresentationFormat>On-screen Show (16:9)</PresentationFormat>
  <Paragraphs>403</Paragraphs>
  <Slides>27</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Open Sans</vt:lpstr>
      <vt:lpstr>Roboto</vt:lpstr>
      <vt:lpstr>Arial</vt:lpstr>
      <vt:lpstr>Calibri Light</vt:lpstr>
      <vt:lpstr>Helvetica Neue</vt:lpstr>
      <vt:lpstr>PT Sans Narrow</vt:lpstr>
      <vt:lpstr>Calibri</vt:lpstr>
      <vt:lpstr>Tropic</vt:lpstr>
      <vt:lpstr>Geospatial concepts</vt:lpstr>
      <vt:lpstr>Geospatial Data</vt:lpstr>
      <vt:lpstr>Vector data</vt:lpstr>
      <vt:lpstr>Vector data – metadata &amp; attributes</vt:lpstr>
      <vt:lpstr>Vector data</vt:lpstr>
      <vt:lpstr>Raster data</vt:lpstr>
      <vt:lpstr>Raster data – attributes</vt:lpstr>
      <vt:lpstr>Raster data – continuous</vt:lpstr>
      <vt:lpstr>Rster data – categorical</vt:lpstr>
      <vt:lpstr>Raster data – multi-band</vt:lpstr>
      <vt:lpstr>Coordinate reference system- Geodetic datum</vt:lpstr>
      <vt:lpstr>PowerPoint Presentation</vt:lpstr>
      <vt:lpstr>Geodetic datum - WGS84</vt:lpstr>
      <vt:lpstr>GPS - X and Y Coordinate</vt:lpstr>
      <vt:lpstr>Coordinate reference system- Projection</vt:lpstr>
      <vt:lpstr>PowerPoint Presentation</vt:lpstr>
      <vt:lpstr>PowerPoint Presentation</vt:lpstr>
      <vt:lpstr>PowerPoint Presentation</vt:lpstr>
      <vt:lpstr>PowerPoint Presentation</vt:lpstr>
      <vt:lpstr>Harvard Forest - HARV </vt:lpstr>
      <vt:lpstr>San Joaquin Experimental Range - SJER</vt:lpstr>
      <vt:lpstr>4 types of datasets</vt:lpstr>
      <vt:lpstr>2 datasets (HARV only)</vt:lpstr>
      <vt:lpstr>NEON-DS-Landsat-NDVI (HARV &amp; SJER)</vt:lpstr>
      <vt:lpstr>NEON-DS-Airborne-Remote-Sensing (HARV &amp; SJER)</vt:lpstr>
      <vt:lpstr>Geospatial concepts</vt:lpstr>
      <vt:lpstr>Raster Calculation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QGIS -House Hunting Plan</dc:title>
  <dc:creator>zhiyuan</dc:creator>
  <cp:lastModifiedBy>Zhiyuan Yao</cp:lastModifiedBy>
  <cp:revision>13</cp:revision>
  <dcterms:modified xsi:type="dcterms:W3CDTF">2021-11-04T16:25:25Z</dcterms:modified>
</cp:coreProperties>
</file>